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301" r:id="rId2"/>
    <p:sldId id="302" r:id="rId3"/>
    <p:sldId id="303"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06"/>
    <p:restoredTop sz="96170"/>
  </p:normalViewPr>
  <p:slideViewPr>
    <p:cSldViewPr snapToGrid="0">
      <p:cViewPr varScale="1">
        <p:scale>
          <a:sx n="117" d="100"/>
          <a:sy n="117" d="100"/>
        </p:scale>
        <p:origin x="192"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7B9A4-BB0C-9748-AA49-9BF4FF15D085}" type="datetimeFigureOut">
              <a:rPr lang="en-US" smtClean="0"/>
              <a:t>7/22/23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554A-1393-DB4B-9AC4-857637120741}" type="slidenum">
              <a:rPr lang="en-US" smtClean="0"/>
              <a:t>‹#›</a:t>
            </a:fld>
            <a:endParaRPr lang="en-US"/>
          </a:p>
        </p:txBody>
      </p:sp>
    </p:spTree>
    <p:extLst>
      <p:ext uri="{BB962C8B-B14F-4D97-AF65-F5344CB8AC3E}">
        <p14:creationId xmlns:p14="http://schemas.microsoft.com/office/powerpoint/2010/main" val="153375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E01E-81C9-FD06-BAE7-54AEA8B6F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BBE5D-D1BB-DC81-2F34-8C9B6710B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5B8E4C-0C49-E645-4D0C-1A35E006939D}"/>
              </a:ext>
            </a:extLst>
          </p:cNvPr>
          <p:cNvSpPr>
            <a:spLocks noGrp="1"/>
          </p:cNvSpPr>
          <p:nvPr>
            <p:ph type="dt" sz="half" idx="10"/>
          </p:nvPr>
        </p:nvSpPr>
        <p:spPr/>
        <p:txBody>
          <a:bodyPr/>
          <a:lstStyle/>
          <a:p>
            <a:fld id="{08B70578-B394-9645-B56F-85ECA5B94EA5}" type="datetimeFigureOut">
              <a:rPr lang="en-US" smtClean="0"/>
              <a:t>7/22/23</a:t>
            </a:fld>
            <a:endParaRPr lang="en-US"/>
          </a:p>
        </p:txBody>
      </p:sp>
      <p:sp>
        <p:nvSpPr>
          <p:cNvPr id="5" name="Footer Placeholder 4">
            <a:extLst>
              <a:ext uri="{FF2B5EF4-FFF2-40B4-BE49-F238E27FC236}">
                <a16:creationId xmlns:a16="http://schemas.microsoft.com/office/drawing/2014/main" id="{FB6AE894-BC42-C856-3C63-9ECCDCB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85258-0735-3F7D-96A7-D83F88A05A74}"/>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92247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8DEF-96F6-2D9E-7B0B-90C346AD09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74883-2451-6383-CB9E-C38BF3428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EEAD-088E-E3D7-8E94-D1A19404D112}"/>
              </a:ext>
            </a:extLst>
          </p:cNvPr>
          <p:cNvSpPr>
            <a:spLocks noGrp="1"/>
          </p:cNvSpPr>
          <p:nvPr>
            <p:ph type="dt" sz="half" idx="10"/>
          </p:nvPr>
        </p:nvSpPr>
        <p:spPr/>
        <p:txBody>
          <a:bodyPr/>
          <a:lstStyle/>
          <a:p>
            <a:fld id="{08B70578-B394-9645-B56F-85ECA5B94EA5}" type="datetimeFigureOut">
              <a:rPr lang="en-US" smtClean="0"/>
              <a:t>7/22/23</a:t>
            </a:fld>
            <a:endParaRPr lang="en-US"/>
          </a:p>
        </p:txBody>
      </p:sp>
      <p:sp>
        <p:nvSpPr>
          <p:cNvPr id="5" name="Footer Placeholder 4">
            <a:extLst>
              <a:ext uri="{FF2B5EF4-FFF2-40B4-BE49-F238E27FC236}">
                <a16:creationId xmlns:a16="http://schemas.microsoft.com/office/drawing/2014/main" id="{11631833-DDBA-D6A6-648A-EACC341D0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957D3-3AB8-C607-A93D-3AB12A33A598}"/>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17446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CC1FE-32B1-B255-8558-9F16F5D01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E6135-EBF0-AF81-CAB6-16B9F96881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C7CCD-E565-7FA0-0B68-DE84207E25C1}"/>
              </a:ext>
            </a:extLst>
          </p:cNvPr>
          <p:cNvSpPr>
            <a:spLocks noGrp="1"/>
          </p:cNvSpPr>
          <p:nvPr>
            <p:ph type="dt" sz="half" idx="10"/>
          </p:nvPr>
        </p:nvSpPr>
        <p:spPr/>
        <p:txBody>
          <a:bodyPr/>
          <a:lstStyle/>
          <a:p>
            <a:fld id="{08B70578-B394-9645-B56F-85ECA5B94EA5}" type="datetimeFigureOut">
              <a:rPr lang="en-US" smtClean="0"/>
              <a:t>7/22/23</a:t>
            </a:fld>
            <a:endParaRPr lang="en-US"/>
          </a:p>
        </p:txBody>
      </p:sp>
      <p:sp>
        <p:nvSpPr>
          <p:cNvPr id="5" name="Footer Placeholder 4">
            <a:extLst>
              <a:ext uri="{FF2B5EF4-FFF2-40B4-BE49-F238E27FC236}">
                <a16:creationId xmlns:a16="http://schemas.microsoft.com/office/drawing/2014/main" id="{4B3E0BD8-3BCF-8A22-6ED2-38C0C165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F41D9-87DF-9E0C-C3CE-A3DF1D9CE98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03496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B94B-B756-8C17-AA18-C52FA2756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91E525-DA00-0FA7-A3C3-C3347498F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43CA2-8993-7448-5CFE-4AB8AA80DAF2}"/>
              </a:ext>
            </a:extLst>
          </p:cNvPr>
          <p:cNvSpPr>
            <a:spLocks noGrp="1"/>
          </p:cNvSpPr>
          <p:nvPr>
            <p:ph type="dt" sz="half" idx="10"/>
          </p:nvPr>
        </p:nvSpPr>
        <p:spPr/>
        <p:txBody>
          <a:bodyPr/>
          <a:lstStyle/>
          <a:p>
            <a:fld id="{08B70578-B394-9645-B56F-85ECA5B94EA5}" type="datetimeFigureOut">
              <a:rPr lang="en-US" smtClean="0"/>
              <a:t>7/22/23</a:t>
            </a:fld>
            <a:endParaRPr lang="en-US"/>
          </a:p>
        </p:txBody>
      </p:sp>
      <p:sp>
        <p:nvSpPr>
          <p:cNvPr id="5" name="Footer Placeholder 4">
            <a:extLst>
              <a:ext uri="{FF2B5EF4-FFF2-40B4-BE49-F238E27FC236}">
                <a16:creationId xmlns:a16="http://schemas.microsoft.com/office/drawing/2014/main" id="{E6918F27-9435-BF0A-38AE-748A8B28A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D3836-1C52-207D-E7D8-2CA092E6E82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99643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9D-19AD-AFF1-9201-88A60EF45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56583-FB9E-0BA6-DACA-8AEA6751D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B17AC-AC54-A17C-C874-C9D49BBE46F3}"/>
              </a:ext>
            </a:extLst>
          </p:cNvPr>
          <p:cNvSpPr>
            <a:spLocks noGrp="1"/>
          </p:cNvSpPr>
          <p:nvPr>
            <p:ph type="dt" sz="half" idx="10"/>
          </p:nvPr>
        </p:nvSpPr>
        <p:spPr/>
        <p:txBody>
          <a:bodyPr/>
          <a:lstStyle/>
          <a:p>
            <a:fld id="{08B70578-B394-9645-B56F-85ECA5B94EA5}" type="datetimeFigureOut">
              <a:rPr lang="en-US" smtClean="0"/>
              <a:t>7/22/23</a:t>
            </a:fld>
            <a:endParaRPr lang="en-US"/>
          </a:p>
        </p:txBody>
      </p:sp>
      <p:sp>
        <p:nvSpPr>
          <p:cNvPr id="5" name="Footer Placeholder 4">
            <a:extLst>
              <a:ext uri="{FF2B5EF4-FFF2-40B4-BE49-F238E27FC236}">
                <a16:creationId xmlns:a16="http://schemas.microsoft.com/office/drawing/2014/main" id="{FA366808-41A0-703E-F7F8-CC775C9B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8D080-FD12-06A4-F58D-3EAB5C522A6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8514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4B99-5E46-52EE-B70D-087B13158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8BC54-A813-BDAE-E81C-7D3E74EC1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86C76-7AD6-E928-D32C-3D90590EA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F165-DEFD-F9AC-E566-F9D6231F9498}"/>
              </a:ext>
            </a:extLst>
          </p:cNvPr>
          <p:cNvSpPr>
            <a:spLocks noGrp="1"/>
          </p:cNvSpPr>
          <p:nvPr>
            <p:ph type="dt" sz="half" idx="10"/>
          </p:nvPr>
        </p:nvSpPr>
        <p:spPr/>
        <p:txBody>
          <a:bodyPr/>
          <a:lstStyle/>
          <a:p>
            <a:fld id="{08B70578-B394-9645-B56F-85ECA5B94EA5}" type="datetimeFigureOut">
              <a:rPr lang="en-US" smtClean="0"/>
              <a:t>7/22/23</a:t>
            </a:fld>
            <a:endParaRPr lang="en-US"/>
          </a:p>
        </p:txBody>
      </p:sp>
      <p:sp>
        <p:nvSpPr>
          <p:cNvPr id="6" name="Footer Placeholder 5">
            <a:extLst>
              <a:ext uri="{FF2B5EF4-FFF2-40B4-BE49-F238E27FC236}">
                <a16:creationId xmlns:a16="http://schemas.microsoft.com/office/drawing/2014/main" id="{C4959CB6-09A8-7906-899C-BB4CD88F6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FA33C-59ED-AD43-D321-971721D30E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23734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9D40-9F6A-8AAC-9341-07E9BF772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02CAE4-6CD0-6C2F-1C44-FCB615A7D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A837E-9486-D7BA-30D2-4AF51C229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15B1C2-5823-BABD-3780-060BDC568C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F64C5-2DAC-97E1-E4FF-0F25EB8E0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6FED-F681-B9C1-2B7E-1B4556D7F8FF}"/>
              </a:ext>
            </a:extLst>
          </p:cNvPr>
          <p:cNvSpPr>
            <a:spLocks noGrp="1"/>
          </p:cNvSpPr>
          <p:nvPr>
            <p:ph type="dt" sz="half" idx="10"/>
          </p:nvPr>
        </p:nvSpPr>
        <p:spPr/>
        <p:txBody>
          <a:bodyPr/>
          <a:lstStyle/>
          <a:p>
            <a:fld id="{08B70578-B394-9645-B56F-85ECA5B94EA5}" type="datetimeFigureOut">
              <a:rPr lang="en-US" smtClean="0"/>
              <a:t>7/22/23</a:t>
            </a:fld>
            <a:endParaRPr lang="en-US"/>
          </a:p>
        </p:txBody>
      </p:sp>
      <p:sp>
        <p:nvSpPr>
          <p:cNvPr id="8" name="Footer Placeholder 7">
            <a:extLst>
              <a:ext uri="{FF2B5EF4-FFF2-40B4-BE49-F238E27FC236}">
                <a16:creationId xmlns:a16="http://schemas.microsoft.com/office/drawing/2014/main" id="{68D799F7-0DD0-1CFA-6E0D-4DB1EFDFE5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88B4AA-1D89-3ECF-6165-D4B44742D5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20179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52B3-2743-7F58-CF8B-5F2DE3C6F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D770A-6B76-1035-1020-223135BA500D}"/>
              </a:ext>
            </a:extLst>
          </p:cNvPr>
          <p:cNvSpPr>
            <a:spLocks noGrp="1"/>
          </p:cNvSpPr>
          <p:nvPr>
            <p:ph type="dt" sz="half" idx="10"/>
          </p:nvPr>
        </p:nvSpPr>
        <p:spPr/>
        <p:txBody>
          <a:bodyPr/>
          <a:lstStyle/>
          <a:p>
            <a:fld id="{08B70578-B394-9645-B56F-85ECA5B94EA5}" type="datetimeFigureOut">
              <a:rPr lang="en-US" smtClean="0"/>
              <a:t>7/22/23</a:t>
            </a:fld>
            <a:endParaRPr lang="en-US"/>
          </a:p>
        </p:txBody>
      </p:sp>
      <p:sp>
        <p:nvSpPr>
          <p:cNvPr id="4" name="Footer Placeholder 3">
            <a:extLst>
              <a:ext uri="{FF2B5EF4-FFF2-40B4-BE49-F238E27FC236}">
                <a16:creationId xmlns:a16="http://schemas.microsoft.com/office/drawing/2014/main" id="{D312BC20-0A3F-21E8-70B6-432B1F326F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81679-C2C2-6030-ED02-ADB5F6F37F7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857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F1D95-9BF1-4578-9EC4-B102D0B21245}"/>
              </a:ext>
            </a:extLst>
          </p:cNvPr>
          <p:cNvSpPr>
            <a:spLocks noGrp="1"/>
          </p:cNvSpPr>
          <p:nvPr>
            <p:ph type="dt" sz="half" idx="10"/>
          </p:nvPr>
        </p:nvSpPr>
        <p:spPr/>
        <p:txBody>
          <a:bodyPr/>
          <a:lstStyle/>
          <a:p>
            <a:fld id="{08B70578-B394-9645-B56F-85ECA5B94EA5}" type="datetimeFigureOut">
              <a:rPr lang="en-US" smtClean="0"/>
              <a:t>7/22/23</a:t>
            </a:fld>
            <a:endParaRPr lang="en-US"/>
          </a:p>
        </p:txBody>
      </p:sp>
      <p:sp>
        <p:nvSpPr>
          <p:cNvPr id="3" name="Footer Placeholder 2">
            <a:extLst>
              <a:ext uri="{FF2B5EF4-FFF2-40B4-BE49-F238E27FC236}">
                <a16:creationId xmlns:a16="http://schemas.microsoft.com/office/drawing/2014/main" id="{BE99492E-4003-5117-86AF-D57F1D7DFC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7B3A81-9F30-DC9E-7141-6C1F8E3B904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0243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ADE2-FC4F-B8EE-6AF4-56ECE19C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EEF89C-4A30-77CF-23B0-67F9FBBA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9A5BC-FA3A-C181-E181-A3385F357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C6CFE-AC48-EA6B-2C5B-2636C3446DA4}"/>
              </a:ext>
            </a:extLst>
          </p:cNvPr>
          <p:cNvSpPr>
            <a:spLocks noGrp="1"/>
          </p:cNvSpPr>
          <p:nvPr>
            <p:ph type="dt" sz="half" idx="10"/>
          </p:nvPr>
        </p:nvSpPr>
        <p:spPr/>
        <p:txBody>
          <a:bodyPr/>
          <a:lstStyle/>
          <a:p>
            <a:fld id="{08B70578-B394-9645-B56F-85ECA5B94EA5}" type="datetimeFigureOut">
              <a:rPr lang="en-US" smtClean="0"/>
              <a:t>7/22/23</a:t>
            </a:fld>
            <a:endParaRPr lang="en-US"/>
          </a:p>
        </p:txBody>
      </p:sp>
      <p:sp>
        <p:nvSpPr>
          <p:cNvPr id="6" name="Footer Placeholder 5">
            <a:extLst>
              <a:ext uri="{FF2B5EF4-FFF2-40B4-BE49-F238E27FC236}">
                <a16:creationId xmlns:a16="http://schemas.microsoft.com/office/drawing/2014/main" id="{55A7E202-DB3C-0E5D-BDB1-50A43E405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24FF8-89B4-3B1A-B12A-0F1BE9DA72D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9401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68C7-F758-268A-A767-9F7884D04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EDCB8-7BCC-3F7A-348D-A18572332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533E52-47AA-5B9A-0D03-020C26178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F64C0-D0AB-5581-4B7D-96BD088EFC20}"/>
              </a:ext>
            </a:extLst>
          </p:cNvPr>
          <p:cNvSpPr>
            <a:spLocks noGrp="1"/>
          </p:cNvSpPr>
          <p:nvPr>
            <p:ph type="dt" sz="half" idx="10"/>
          </p:nvPr>
        </p:nvSpPr>
        <p:spPr/>
        <p:txBody>
          <a:bodyPr/>
          <a:lstStyle/>
          <a:p>
            <a:fld id="{08B70578-B394-9645-B56F-85ECA5B94EA5}" type="datetimeFigureOut">
              <a:rPr lang="en-US" smtClean="0"/>
              <a:t>7/22/23</a:t>
            </a:fld>
            <a:endParaRPr lang="en-US"/>
          </a:p>
        </p:txBody>
      </p:sp>
      <p:sp>
        <p:nvSpPr>
          <p:cNvPr id="6" name="Footer Placeholder 5">
            <a:extLst>
              <a:ext uri="{FF2B5EF4-FFF2-40B4-BE49-F238E27FC236}">
                <a16:creationId xmlns:a16="http://schemas.microsoft.com/office/drawing/2014/main" id="{8B91F253-8740-82C5-4584-F56D6571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17CE3-944E-B57D-40DB-7139EE5A9F91}"/>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24751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A2AC9-9782-68A8-0BE2-2D666167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2FEEA7-95B9-B8A4-DAE2-6EF8636E3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0F7F-4870-6C40-CB58-DE9E29A84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70578-B394-9645-B56F-85ECA5B94EA5}" type="datetimeFigureOut">
              <a:rPr lang="en-US" smtClean="0"/>
              <a:t>7/22/23</a:t>
            </a:fld>
            <a:endParaRPr lang="en-US"/>
          </a:p>
        </p:txBody>
      </p:sp>
      <p:sp>
        <p:nvSpPr>
          <p:cNvPr id="5" name="Footer Placeholder 4">
            <a:extLst>
              <a:ext uri="{FF2B5EF4-FFF2-40B4-BE49-F238E27FC236}">
                <a16:creationId xmlns:a16="http://schemas.microsoft.com/office/drawing/2014/main" id="{7134B839-C778-627B-E4E6-0DC1EBD90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01F08-9C63-60EA-0874-74E16894D4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54D0F-EC48-9040-92DA-5001B1C8B96E}" type="slidenum">
              <a:rPr lang="en-US" smtClean="0"/>
              <a:t>‹#›</a:t>
            </a:fld>
            <a:endParaRPr lang="en-US"/>
          </a:p>
        </p:txBody>
      </p:sp>
    </p:spTree>
    <p:extLst>
      <p:ext uri="{BB962C8B-B14F-4D97-AF65-F5344CB8AC3E}">
        <p14:creationId xmlns:p14="http://schemas.microsoft.com/office/powerpoint/2010/main" val="390709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01F5E4-0748-BE73-726D-3C10C0ED88DC}"/>
              </a:ext>
            </a:extLst>
          </p:cNvPr>
          <p:cNvSpPr txBox="1"/>
          <p:nvPr/>
        </p:nvSpPr>
        <p:spPr>
          <a:xfrm>
            <a:off x="174929" y="1026122"/>
            <a:ext cx="11884927" cy="5552097"/>
          </a:xfrm>
          <a:prstGeom prst="rect">
            <a:avLst/>
          </a:prstGeom>
          <a:noFill/>
        </p:spPr>
        <p:txBody>
          <a:bodyPr wrap="square">
            <a:spAutoFit/>
          </a:bodyPr>
          <a:lstStyle/>
          <a:p>
            <a:pPr algn="l">
              <a:lnSpc>
                <a:spcPct val="150000"/>
              </a:lnSpc>
            </a:pPr>
            <a:r>
              <a:rPr lang="en-CA" sz="1400" b="0" i="0" dirty="0">
                <a:solidFill>
                  <a:srgbClr val="333333"/>
                </a:solidFill>
                <a:effectLst/>
                <a:latin typeface="Source Sans Pro" panose="020B0503030403020204" pitchFamily="34" charset="0"/>
              </a:rPr>
              <a:t>Build your skills when you turn your attention to the popular Apache Spark platform. Explore attribute and benefits of Apache Spark and distributed computing. You'll gain key insights about functional programming and Lambda functions. Explore Resilient Distributed Datasets (RDDs), Parallel Programming, resilience in Apache Spark and relate RDDs and Parallel Programming with Apache Spark. Dive into additional Apache Spark components and learn how Apache Spark scales with Big Data. Working with Big Data signals the need for working with queries, including structured queries using SQL. Learn about the functions, parts and benefits of Spark SQL and </a:t>
            </a:r>
            <a:r>
              <a:rPr lang="en-CA" sz="1400" b="0" i="0" dirty="0" err="1">
                <a:solidFill>
                  <a:srgbClr val="333333"/>
                </a:solidFill>
                <a:effectLst/>
                <a:latin typeface="Source Sans Pro" panose="020B0503030403020204" pitchFamily="34" charset="0"/>
              </a:rPr>
              <a:t>DataFrame</a:t>
            </a:r>
            <a:r>
              <a:rPr lang="en-CA" sz="1400" b="0" i="0" dirty="0">
                <a:solidFill>
                  <a:srgbClr val="333333"/>
                </a:solidFill>
                <a:effectLst/>
                <a:latin typeface="Source Sans Pro" panose="020B0503030403020204" pitchFamily="34" charset="0"/>
              </a:rPr>
              <a:t> queries, and discover how </a:t>
            </a:r>
            <a:r>
              <a:rPr lang="en-CA" sz="1400" b="0" i="0" dirty="0" err="1">
                <a:solidFill>
                  <a:srgbClr val="333333"/>
                </a:solidFill>
                <a:effectLst/>
                <a:latin typeface="Source Sans Pro" panose="020B0503030403020204" pitchFamily="34" charset="0"/>
              </a:rPr>
              <a:t>DataFrames</a:t>
            </a:r>
            <a:r>
              <a:rPr lang="en-CA" sz="1400" b="0" i="0" dirty="0">
                <a:solidFill>
                  <a:srgbClr val="333333"/>
                </a:solidFill>
                <a:effectLst/>
                <a:latin typeface="Source Sans Pro" panose="020B0503030403020204" pitchFamily="34" charset="0"/>
              </a:rPr>
              <a:t> work with </a:t>
            </a:r>
            <a:r>
              <a:rPr lang="en-CA" sz="1400" b="0" i="0" dirty="0" err="1">
                <a:solidFill>
                  <a:srgbClr val="333333"/>
                </a:solidFill>
                <a:effectLst/>
                <a:latin typeface="Source Sans Pro" panose="020B0503030403020204" pitchFamily="34" charset="0"/>
              </a:rPr>
              <a:t>SparkSQL</a:t>
            </a:r>
            <a:r>
              <a:rPr lang="en-CA" sz="1400" b="0" i="0" dirty="0">
                <a:solidFill>
                  <a:srgbClr val="333333"/>
                </a:solidFill>
                <a:effectLst/>
                <a:latin typeface="Source Sans Pro" panose="020B0503030403020204" pitchFamily="34" charset="0"/>
              </a:rPr>
              <a:t>.</a:t>
            </a:r>
          </a:p>
          <a:p>
            <a:pPr algn="l">
              <a:lnSpc>
                <a:spcPct val="150000"/>
              </a:lnSpc>
            </a:pPr>
            <a:r>
              <a:rPr lang="en-CA" sz="1400" b="1" i="0" dirty="0">
                <a:solidFill>
                  <a:srgbClr val="333333"/>
                </a:solidFill>
                <a:effectLst/>
                <a:latin typeface="Source Sans Pro" panose="020B0503030403020204" pitchFamily="34" charset="0"/>
              </a:rPr>
              <a:t>Learning Objectives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Describe the attributes and benefits of Apache Spark and distributed computing.</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Compare and contrast Apache Spark to MapReduce.</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Explain the terms functional programming and Lambda functions.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Relate functional programming to Apache Spark.</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Define Resilient Distributed Datasets (RDDs), Parallel Programming, resilience in Apache Spark and relate RDDs and Parallel Programming with Apache Spark.</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Describe Apache Spark components and how Apache Spark scales with Big Data.</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Define the functions, parts, and benefits of Spark SQL and </a:t>
            </a:r>
            <a:r>
              <a:rPr lang="en-CA" sz="1400" b="0" i="0" dirty="0" err="1">
                <a:solidFill>
                  <a:srgbClr val="333333"/>
                </a:solidFill>
                <a:effectLst/>
                <a:latin typeface="Source Sans Pro" panose="020B0503030403020204" pitchFamily="34" charset="0"/>
              </a:rPr>
              <a:t>DataFrame</a:t>
            </a:r>
            <a:r>
              <a:rPr lang="en-CA" sz="1400" b="0" i="0" dirty="0">
                <a:solidFill>
                  <a:srgbClr val="333333"/>
                </a:solidFill>
                <a:effectLst/>
                <a:latin typeface="Source Sans Pro" panose="020B0503030403020204" pitchFamily="34" charset="0"/>
              </a:rPr>
              <a:t> queries, and explain how </a:t>
            </a:r>
            <a:r>
              <a:rPr lang="en-CA" sz="1400" b="0" i="0" dirty="0" err="1">
                <a:solidFill>
                  <a:srgbClr val="333333"/>
                </a:solidFill>
                <a:effectLst/>
                <a:latin typeface="Source Sans Pro" panose="020B0503030403020204" pitchFamily="34" charset="0"/>
              </a:rPr>
              <a:t>DataFrames</a:t>
            </a:r>
            <a:r>
              <a:rPr lang="en-CA" sz="1400" b="0" i="0" dirty="0">
                <a:solidFill>
                  <a:srgbClr val="333333"/>
                </a:solidFill>
                <a:effectLst/>
                <a:latin typeface="Source Sans Pro" panose="020B0503030403020204" pitchFamily="34" charset="0"/>
              </a:rPr>
              <a:t> work with </a:t>
            </a:r>
            <a:r>
              <a:rPr lang="en-CA" sz="1400" b="0" i="0" dirty="0" err="1">
                <a:solidFill>
                  <a:srgbClr val="333333"/>
                </a:solidFill>
                <a:effectLst/>
                <a:latin typeface="Source Sans Pro" panose="020B0503030403020204" pitchFamily="34" charset="0"/>
              </a:rPr>
              <a:t>SparkSQL</a:t>
            </a:r>
            <a:r>
              <a:rPr lang="en-CA" sz="1400" b="0" i="0" dirty="0">
                <a:solidFill>
                  <a:srgbClr val="333333"/>
                </a:solidFill>
                <a:effectLst/>
                <a:latin typeface="Source Sans Pro" panose="020B0503030403020204" pitchFamily="34" charset="0"/>
              </a:rPr>
              <a:t>.</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Create RDDs and apply transformations and actions to them.</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Create </a:t>
            </a:r>
            <a:r>
              <a:rPr lang="en-CA" sz="1400" b="0" i="0" dirty="0" err="1">
                <a:solidFill>
                  <a:srgbClr val="333333"/>
                </a:solidFill>
                <a:effectLst/>
                <a:latin typeface="Source Sans Pro" panose="020B0503030403020204" pitchFamily="34" charset="0"/>
              </a:rPr>
              <a:t>DataFrames</a:t>
            </a:r>
            <a:endParaRPr lang="en-CA" sz="1400" b="0" i="0" dirty="0">
              <a:solidFill>
                <a:srgbClr val="333333"/>
              </a:solidFill>
              <a:effectLst/>
              <a:latin typeface="Source Sans Pro" panose="020B0503030403020204" pitchFamily="34" charset="0"/>
            </a:endParaRP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Filter and aggregate data by using </a:t>
            </a:r>
            <a:r>
              <a:rPr lang="en-CA" sz="1400" b="0" i="0" dirty="0" err="1">
                <a:solidFill>
                  <a:srgbClr val="333333"/>
                </a:solidFill>
                <a:effectLst/>
                <a:latin typeface="Source Sans Pro" panose="020B0503030403020204" pitchFamily="34" charset="0"/>
              </a:rPr>
              <a:t>DataFrames</a:t>
            </a:r>
            <a:r>
              <a:rPr lang="en-CA" sz="1400" b="0" i="0" dirty="0">
                <a:solidFill>
                  <a:srgbClr val="333333"/>
                </a:solidFill>
                <a:effectLst/>
                <a:latin typeface="Source Sans Pro" panose="020B0503030403020204" pitchFamily="34" charset="0"/>
              </a:rPr>
              <a:t> and </a:t>
            </a:r>
            <a:r>
              <a:rPr lang="en-CA" sz="1400" b="0" i="0" dirty="0" err="1">
                <a:solidFill>
                  <a:srgbClr val="333333"/>
                </a:solidFill>
                <a:effectLst/>
                <a:latin typeface="Source Sans Pro" panose="020B0503030403020204" pitchFamily="34" charset="0"/>
              </a:rPr>
              <a:t>SparkSQL</a:t>
            </a:r>
            <a:r>
              <a:rPr lang="en-CA" sz="1400" b="0" i="0" dirty="0">
                <a:solidFill>
                  <a:srgbClr val="333333"/>
                </a:solidFill>
                <a:effectLst/>
                <a:latin typeface="Source Sans Pro" panose="020B0503030403020204" pitchFamily="34" charset="0"/>
              </a:rPr>
              <a:t>.</a:t>
            </a:r>
          </a:p>
        </p:txBody>
      </p:sp>
      <p:sp>
        <p:nvSpPr>
          <p:cNvPr id="6" name="TextBox 5">
            <a:extLst>
              <a:ext uri="{FF2B5EF4-FFF2-40B4-BE49-F238E27FC236}">
                <a16:creationId xmlns:a16="http://schemas.microsoft.com/office/drawing/2014/main" id="{2AD6665F-2B47-F452-7818-509B275E26DB}"/>
              </a:ext>
            </a:extLst>
          </p:cNvPr>
          <p:cNvSpPr txBox="1"/>
          <p:nvPr/>
        </p:nvSpPr>
        <p:spPr>
          <a:xfrm>
            <a:off x="5471139" y="300232"/>
            <a:ext cx="1292506" cy="369332"/>
          </a:xfrm>
          <a:prstGeom prst="rect">
            <a:avLst/>
          </a:prstGeom>
          <a:noFill/>
        </p:spPr>
        <p:txBody>
          <a:bodyPr wrap="square">
            <a:spAutoFit/>
          </a:bodyPr>
          <a:lstStyle/>
          <a:p>
            <a:r>
              <a:rPr lang="en-US" sz="1800" dirty="0"/>
              <a:t>Week-3</a:t>
            </a:r>
          </a:p>
        </p:txBody>
      </p:sp>
      <p:sp>
        <p:nvSpPr>
          <p:cNvPr id="8" name="TextBox 7">
            <a:extLst>
              <a:ext uri="{FF2B5EF4-FFF2-40B4-BE49-F238E27FC236}">
                <a16:creationId xmlns:a16="http://schemas.microsoft.com/office/drawing/2014/main" id="{7A8698C0-5095-2F97-1B8E-47B3B88EADF9}"/>
              </a:ext>
            </a:extLst>
          </p:cNvPr>
          <p:cNvSpPr txBox="1"/>
          <p:nvPr/>
        </p:nvSpPr>
        <p:spPr>
          <a:xfrm>
            <a:off x="174929" y="313006"/>
            <a:ext cx="4386805" cy="369332"/>
          </a:xfrm>
          <a:prstGeom prst="rect">
            <a:avLst/>
          </a:prstGeom>
          <a:noFill/>
        </p:spPr>
        <p:txBody>
          <a:bodyPr wrap="square">
            <a:spAutoFit/>
          </a:bodyPr>
          <a:lstStyle/>
          <a:p>
            <a:r>
              <a:rPr lang="en-US" sz="1800" b="1" u="sng" dirty="0">
                <a:solidFill>
                  <a:schemeClr val="accent5"/>
                </a:solidFill>
              </a:rPr>
              <a:t>Introduction to Apache Spark</a:t>
            </a:r>
          </a:p>
        </p:txBody>
      </p:sp>
    </p:spTree>
    <p:extLst>
      <p:ext uri="{BB962C8B-B14F-4D97-AF65-F5344CB8AC3E}">
        <p14:creationId xmlns:p14="http://schemas.microsoft.com/office/powerpoint/2010/main" val="4224262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9E8AD0-3D22-1A04-6562-ED7DAC18FE78}"/>
              </a:ext>
            </a:extLst>
          </p:cNvPr>
          <p:cNvPicPr>
            <a:picLocks noChangeAspect="1"/>
          </p:cNvPicPr>
          <p:nvPr/>
        </p:nvPicPr>
        <p:blipFill>
          <a:blip r:embed="rId2"/>
          <a:stretch>
            <a:fillRect/>
          </a:stretch>
        </p:blipFill>
        <p:spPr>
          <a:xfrm>
            <a:off x="0" y="-1"/>
            <a:ext cx="5551714" cy="2740897"/>
          </a:xfrm>
          <a:prstGeom prst="rect">
            <a:avLst/>
          </a:prstGeom>
        </p:spPr>
      </p:pic>
      <p:sp>
        <p:nvSpPr>
          <p:cNvPr id="4" name="TextBox 3">
            <a:extLst>
              <a:ext uri="{FF2B5EF4-FFF2-40B4-BE49-F238E27FC236}">
                <a16:creationId xmlns:a16="http://schemas.microsoft.com/office/drawing/2014/main" id="{E0E129DE-A644-CF36-9B13-140292401074}"/>
              </a:ext>
            </a:extLst>
          </p:cNvPr>
          <p:cNvSpPr txBox="1"/>
          <p:nvPr/>
        </p:nvSpPr>
        <p:spPr>
          <a:xfrm>
            <a:off x="5802086" y="-1"/>
            <a:ext cx="6389914"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If you perform the same task in an imperative paradigm using procedural code, you would construct a “for-loop” that iterates over the array and increment each element by 1.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programming paradigm differs from the preceding example by explicitly listing all the steps to be performed, including the “go over” for each element, incrementing each element by one.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code places emphasis on the “how-to.” Compare and contrast this traditional programming example to the functional programming example that emphasized on the “what” part of the solution.</a:t>
            </a:r>
          </a:p>
        </p:txBody>
      </p:sp>
    </p:spTree>
    <p:extLst>
      <p:ext uri="{BB962C8B-B14F-4D97-AF65-F5344CB8AC3E}">
        <p14:creationId xmlns:p14="http://schemas.microsoft.com/office/powerpoint/2010/main" val="1225591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15CF8F-3F7C-C581-67DC-85962CE32066}"/>
              </a:ext>
            </a:extLst>
          </p:cNvPr>
          <p:cNvPicPr>
            <a:picLocks noChangeAspect="1"/>
          </p:cNvPicPr>
          <p:nvPr/>
        </p:nvPicPr>
        <p:blipFill>
          <a:blip r:embed="rId2"/>
          <a:stretch>
            <a:fillRect/>
          </a:stretch>
        </p:blipFill>
        <p:spPr>
          <a:xfrm>
            <a:off x="0" y="0"/>
            <a:ext cx="5671457" cy="3166079"/>
          </a:xfrm>
          <a:prstGeom prst="rect">
            <a:avLst/>
          </a:prstGeom>
        </p:spPr>
      </p:pic>
      <p:sp>
        <p:nvSpPr>
          <p:cNvPr id="4" name="TextBox 3">
            <a:extLst>
              <a:ext uri="{FF2B5EF4-FFF2-40B4-BE49-F238E27FC236}">
                <a16:creationId xmlns:a16="http://schemas.microsoft.com/office/drawing/2014/main" id="{EDCFADAF-CDD1-C43E-2687-320D044399EF}"/>
              </a:ext>
            </a:extLst>
          </p:cNvPr>
          <p:cNvSpPr txBox="1"/>
          <p:nvPr/>
        </p:nvSpPr>
        <p:spPr>
          <a:xfrm>
            <a:off x="10885" y="3166079"/>
            <a:ext cx="12170229" cy="374750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Parallelization is one of the main benefits of Functional Programming.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Consider the previous example where the program incremented by one up to 4.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Here is a larger array, from one to nine. You can split the task into three different computing chunks, which can be referred to as nodes, click one, and run those three tasks or nodes in parallel.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method's beauty is that you do not need to change any of the function definitions or the code.</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All you need to do is to run more than one instance of the task in parallel.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By applying implicit parallelization functional programming capabilities, you can scale the algorithm to any size by adding more compute and resources without modifying the program or code.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result is the same as if the function exists on only a single node.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However, in this case, the function ran three times in parallel without requiring any changes to the function or code. </a:t>
            </a:r>
          </a:p>
        </p:txBody>
      </p:sp>
    </p:spTree>
    <p:extLst>
      <p:ext uri="{BB962C8B-B14F-4D97-AF65-F5344CB8AC3E}">
        <p14:creationId xmlns:p14="http://schemas.microsoft.com/office/powerpoint/2010/main" val="2760013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3D14C9-0A40-123A-E3D4-FE0287F7A4CB}"/>
              </a:ext>
            </a:extLst>
          </p:cNvPr>
          <p:cNvPicPr>
            <a:picLocks noChangeAspect="1"/>
          </p:cNvPicPr>
          <p:nvPr/>
        </p:nvPicPr>
        <p:blipFill>
          <a:blip r:embed="rId2"/>
          <a:stretch>
            <a:fillRect/>
          </a:stretch>
        </p:blipFill>
        <p:spPr>
          <a:xfrm>
            <a:off x="0" y="0"/>
            <a:ext cx="5092700" cy="2628900"/>
          </a:xfrm>
          <a:prstGeom prst="rect">
            <a:avLst/>
          </a:prstGeom>
        </p:spPr>
      </p:pic>
      <p:sp>
        <p:nvSpPr>
          <p:cNvPr id="4" name="TextBox 3">
            <a:extLst>
              <a:ext uri="{FF2B5EF4-FFF2-40B4-BE49-F238E27FC236}">
                <a16:creationId xmlns:a16="http://schemas.microsoft.com/office/drawing/2014/main" id="{71423D13-5123-1A9C-79B5-9DA66BC91FEA}"/>
              </a:ext>
            </a:extLst>
          </p:cNvPr>
          <p:cNvSpPr txBox="1"/>
          <p:nvPr/>
        </p:nvSpPr>
        <p:spPr>
          <a:xfrm>
            <a:off x="5170714" y="144236"/>
            <a:ext cx="6945085"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Functional programming applies a mathematical concept called lambda calculus.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To keep the explanation simple, lambda calculus basically says that every computation can be expressed as an anonymous function which is applied to a data set.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Lambda functions or operators are anonymous functions used to write functional programming code.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Here, we have the code written in functional programming style using lambda functions and operators to add two numbers using two popular languages, Scala as seen on the left, and Python, as seen on the right.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Note how both codes are similar in flow, and abstract out the result directly, a hallmark of the declarative paradigm of programming.</a:t>
            </a:r>
          </a:p>
        </p:txBody>
      </p:sp>
    </p:spTree>
    <p:extLst>
      <p:ext uri="{BB962C8B-B14F-4D97-AF65-F5344CB8AC3E}">
        <p14:creationId xmlns:p14="http://schemas.microsoft.com/office/powerpoint/2010/main" val="282745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85EB7E-A2D0-5F0E-1382-DEAD963D6711}"/>
              </a:ext>
            </a:extLst>
          </p:cNvPr>
          <p:cNvPicPr>
            <a:picLocks noChangeAspect="1"/>
          </p:cNvPicPr>
          <p:nvPr/>
        </p:nvPicPr>
        <p:blipFill>
          <a:blip r:embed="rId2"/>
          <a:stretch>
            <a:fillRect/>
          </a:stretch>
        </p:blipFill>
        <p:spPr>
          <a:xfrm>
            <a:off x="2307771" y="3080658"/>
            <a:ext cx="6635751" cy="3343729"/>
          </a:xfrm>
          <a:prstGeom prst="rect">
            <a:avLst/>
          </a:prstGeom>
        </p:spPr>
      </p:pic>
      <p:pic>
        <p:nvPicPr>
          <p:cNvPr id="3" name="Picture 2">
            <a:extLst>
              <a:ext uri="{FF2B5EF4-FFF2-40B4-BE49-F238E27FC236}">
                <a16:creationId xmlns:a16="http://schemas.microsoft.com/office/drawing/2014/main" id="{8A6D075D-0402-03D1-23D6-9AE981B69F39}"/>
              </a:ext>
            </a:extLst>
          </p:cNvPr>
          <p:cNvPicPr>
            <a:picLocks noChangeAspect="1"/>
          </p:cNvPicPr>
          <p:nvPr/>
        </p:nvPicPr>
        <p:blipFill>
          <a:blip r:embed="rId3"/>
          <a:stretch>
            <a:fillRect/>
          </a:stretch>
        </p:blipFill>
        <p:spPr>
          <a:xfrm>
            <a:off x="0" y="0"/>
            <a:ext cx="4813300" cy="2324100"/>
          </a:xfrm>
          <a:prstGeom prst="rect">
            <a:avLst/>
          </a:prstGeom>
        </p:spPr>
      </p:pic>
      <p:sp>
        <p:nvSpPr>
          <p:cNvPr id="5" name="TextBox 4">
            <a:extLst>
              <a:ext uri="{FF2B5EF4-FFF2-40B4-BE49-F238E27FC236}">
                <a16:creationId xmlns:a16="http://schemas.microsoft.com/office/drawing/2014/main" id="{CD57E8BD-5D23-08F7-6850-26DFA3A00A16}"/>
              </a:ext>
            </a:extLst>
          </p:cNvPr>
          <p:cNvSpPr txBox="1"/>
          <p:nvPr/>
        </p:nvSpPr>
        <p:spPr>
          <a:xfrm>
            <a:off x="4813300" y="85271"/>
            <a:ext cx="7378700" cy="190084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Apache Spark is capable of quickly working through big data, by lambda functions distributing work between worker nodes and parallelized computations.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All Spark programs implemented this way are inherently parallel, so it doesn't matter if you analyze one kilobyte or one petabyte of data.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Just add additional resources to the Spark cluster and you're done</a:t>
            </a:r>
          </a:p>
        </p:txBody>
      </p:sp>
    </p:spTree>
    <p:extLst>
      <p:ext uri="{BB962C8B-B14F-4D97-AF65-F5344CB8AC3E}">
        <p14:creationId xmlns:p14="http://schemas.microsoft.com/office/powerpoint/2010/main" val="3991858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C64B12-E1CA-E984-24CA-01126F04E6EA}"/>
              </a:ext>
            </a:extLst>
          </p:cNvPr>
          <p:cNvSpPr txBox="1"/>
          <p:nvPr/>
        </p:nvSpPr>
        <p:spPr>
          <a:xfrm>
            <a:off x="0" y="174563"/>
            <a:ext cx="6487886" cy="400110"/>
          </a:xfrm>
          <a:prstGeom prst="rect">
            <a:avLst/>
          </a:prstGeom>
          <a:noFill/>
        </p:spPr>
        <p:txBody>
          <a:bodyPr wrap="square">
            <a:spAutoFit/>
          </a:bodyPr>
          <a:lstStyle/>
          <a:p>
            <a:pPr algn="l"/>
            <a:r>
              <a:rPr lang="en-CA" sz="2000" b="1" i="0" u="sng" dirty="0">
                <a:effectLst/>
              </a:rPr>
              <a:t>Parallel Programming using Resilient Distributed Datasets</a:t>
            </a:r>
          </a:p>
        </p:txBody>
      </p:sp>
      <p:sp>
        <p:nvSpPr>
          <p:cNvPr id="5" name="TextBox 4">
            <a:extLst>
              <a:ext uri="{FF2B5EF4-FFF2-40B4-BE49-F238E27FC236}">
                <a16:creationId xmlns:a16="http://schemas.microsoft.com/office/drawing/2014/main" id="{9A7DC5AB-3EC0-AC51-09A6-F4B812120271}"/>
              </a:ext>
            </a:extLst>
          </p:cNvPr>
          <p:cNvSpPr txBox="1"/>
          <p:nvPr/>
        </p:nvSpPr>
        <p:spPr>
          <a:xfrm>
            <a:off x="6487886" y="0"/>
            <a:ext cx="7048499" cy="954107"/>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define resilient, </a:t>
            </a:r>
          </a:p>
          <a:p>
            <a:pPr marL="285750" indent="-285750" algn="l">
              <a:buFont typeface="Wingdings" pitchFamily="2" charset="2"/>
              <a:buChar char="q"/>
            </a:pPr>
            <a:r>
              <a:rPr lang="en-CA" sz="1400" b="0" i="0" dirty="0">
                <a:solidFill>
                  <a:srgbClr val="333333"/>
                </a:solidFill>
                <a:effectLst/>
                <a:latin typeface="OpenSans"/>
              </a:rPr>
              <a:t>distributed datasets referred to as RDDs; </a:t>
            </a:r>
          </a:p>
          <a:p>
            <a:pPr marL="285750" indent="-285750" algn="l">
              <a:buFont typeface="Wingdings" pitchFamily="2" charset="2"/>
              <a:buChar char="q"/>
            </a:pPr>
            <a:r>
              <a:rPr lang="en-CA" sz="1400" b="0" i="0" dirty="0">
                <a:solidFill>
                  <a:srgbClr val="333333"/>
                </a:solidFill>
                <a:effectLst/>
                <a:latin typeface="OpenSans"/>
              </a:rPr>
              <a:t>define parallel programming; explain resilience in Apache Spark; </a:t>
            </a:r>
          </a:p>
          <a:p>
            <a:pPr marL="285750" indent="-285750" algn="l">
              <a:buFont typeface="Wingdings" pitchFamily="2" charset="2"/>
              <a:buChar char="q"/>
            </a:pPr>
            <a:r>
              <a:rPr lang="en-CA" sz="1400" b="0" i="0" dirty="0">
                <a:solidFill>
                  <a:srgbClr val="333333"/>
                </a:solidFill>
                <a:effectLst/>
                <a:latin typeface="OpenSans"/>
              </a:rPr>
              <a:t>relate RDD and parallel programming with Apache Spark. </a:t>
            </a:r>
          </a:p>
        </p:txBody>
      </p:sp>
    </p:spTree>
    <p:extLst>
      <p:ext uri="{BB962C8B-B14F-4D97-AF65-F5344CB8AC3E}">
        <p14:creationId xmlns:p14="http://schemas.microsoft.com/office/powerpoint/2010/main" val="77584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9D3AA4-9A03-2299-525E-AB63C6E74AB7}"/>
              </a:ext>
            </a:extLst>
          </p:cNvPr>
          <p:cNvPicPr>
            <a:picLocks noChangeAspect="1"/>
          </p:cNvPicPr>
          <p:nvPr/>
        </p:nvPicPr>
        <p:blipFill>
          <a:blip r:embed="rId2"/>
          <a:stretch>
            <a:fillRect/>
          </a:stretch>
        </p:blipFill>
        <p:spPr>
          <a:xfrm>
            <a:off x="244022" y="128814"/>
            <a:ext cx="4889500" cy="2311400"/>
          </a:xfrm>
          <a:prstGeom prst="rect">
            <a:avLst/>
          </a:prstGeom>
        </p:spPr>
      </p:pic>
      <p:pic>
        <p:nvPicPr>
          <p:cNvPr id="3" name="Picture 2">
            <a:extLst>
              <a:ext uri="{FF2B5EF4-FFF2-40B4-BE49-F238E27FC236}">
                <a16:creationId xmlns:a16="http://schemas.microsoft.com/office/drawing/2014/main" id="{CDE997F7-727C-5572-AC34-3548E9E244CE}"/>
              </a:ext>
            </a:extLst>
          </p:cNvPr>
          <p:cNvPicPr>
            <a:picLocks noChangeAspect="1"/>
          </p:cNvPicPr>
          <p:nvPr/>
        </p:nvPicPr>
        <p:blipFill>
          <a:blip r:embed="rId3"/>
          <a:stretch>
            <a:fillRect/>
          </a:stretch>
        </p:blipFill>
        <p:spPr>
          <a:xfrm>
            <a:off x="244022" y="2804887"/>
            <a:ext cx="4241800" cy="1612900"/>
          </a:xfrm>
          <a:prstGeom prst="rect">
            <a:avLst/>
          </a:prstGeom>
        </p:spPr>
      </p:pic>
      <p:sp>
        <p:nvSpPr>
          <p:cNvPr id="5" name="TextBox 4">
            <a:extLst>
              <a:ext uri="{FF2B5EF4-FFF2-40B4-BE49-F238E27FC236}">
                <a16:creationId xmlns:a16="http://schemas.microsoft.com/office/drawing/2014/main" id="{7010E947-CB26-B2E9-94E7-FE40431690FF}"/>
              </a:ext>
            </a:extLst>
          </p:cNvPr>
          <p:cNvSpPr txBox="1"/>
          <p:nvPr/>
        </p:nvSpPr>
        <p:spPr>
          <a:xfrm>
            <a:off x="5029200" y="128814"/>
            <a:ext cx="7086599" cy="227017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 </a:t>
            </a:r>
            <a:r>
              <a:rPr lang="en-CA" sz="1600" b="1" i="0" dirty="0">
                <a:solidFill>
                  <a:srgbClr val="333333"/>
                </a:solidFill>
                <a:effectLst/>
                <a:latin typeface="OpenSans"/>
              </a:rPr>
              <a:t>resilient distributed data set</a:t>
            </a:r>
            <a:r>
              <a:rPr lang="en-CA" sz="1600" b="0" i="0" dirty="0">
                <a:solidFill>
                  <a:srgbClr val="333333"/>
                </a:solidFill>
                <a:effectLst/>
                <a:latin typeface="OpenSans"/>
              </a:rPr>
              <a:t>, also known as an RDD, is Spark's primary data abstraction.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 resilient distributed data set, is a collection of fault tolerant elements partitioned across the cluster's nodes capable of receiving parallel operations.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Additionally, resilient distributed databases are immutable, meaning that these databases cannot be changed once created. </a:t>
            </a:r>
          </a:p>
        </p:txBody>
      </p:sp>
      <p:sp>
        <p:nvSpPr>
          <p:cNvPr id="7" name="TextBox 6">
            <a:extLst>
              <a:ext uri="{FF2B5EF4-FFF2-40B4-BE49-F238E27FC236}">
                <a16:creationId xmlns:a16="http://schemas.microsoft.com/office/drawing/2014/main" id="{9F40B5AC-96F2-8F67-741B-29152723D50E}"/>
              </a:ext>
            </a:extLst>
          </p:cNvPr>
          <p:cNvSpPr txBox="1"/>
          <p:nvPr/>
        </p:nvSpPr>
        <p:spPr>
          <a:xfrm>
            <a:off x="5133521" y="3255609"/>
            <a:ext cx="6982277" cy="79284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Every spark application consists of a driver program that runs the user's main functions and runs multiple parallel operations on a cluster.</a:t>
            </a:r>
          </a:p>
        </p:txBody>
      </p:sp>
      <p:pic>
        <p:nvPicPr>
          <p:cNvPr id="8" name="Picture 7">
            <a:extLst>
              <a:ext uri="{FF2B5EF4-FFF2-40B4-BE49-F238E27FC236}">
                <a16:creationId xmlns:a16="http://schemas.microsoft.com/office/drawing/2014/main" id="{77E27803-B82D-20BD-4D00-8216BACCECF0}"/>
              </a:ext>
            </a:extLst>
          </p:cNvPr>
          <p:cNvPicPr>
            <a:picLocks noChangeAspect="1"/>
          </p:cNvPicPr>
          <p:nvPr/>
        </p:nvPicPr>
        <p:blipFill>
          <a:blip r:embed="rId4"/>
          <a:stretch>
            <a:fillRect/>
          </a:stretch>
        </p:blipFill>
        <p:spPr>
          <a:xfrm>
            <a:off x="7652656" y="4406900"/>
            <a:ext cx="4463141" cy="2451100"/>
          </a:xfrm>
          <a:prstGeom prst="rect">
            <a:avLst/>
          </a:prstGeom>
        </p:spPr>
      </p:pic>
      <p:sp>
        <p:nvSpPr>
          <p:cNvPr id="10" name="TextBox 9">
            <a:extLst>
              <a:ext uri="{FF2B5EF4-FFF2-40B4-BE49-F238E27FC236}">
                <a16:creationId xmlns:a16="http://schemas.microsoft.com/office/drawing/2014/main" id="{9E490EFD-5A37-37D4-69EC-F54A14433D48}"/>
              </a:ext>
            </a:extLst>
          </p:cNvPr>
          <p:cNvSpPr txBox="1"/>
          <p:nvPr/>
        </p:nvSpPr>
        <p:spPr>
          <a:xfrm>
            <a:off x="76202" y="4863850"/>
            <a:ext cx="7576455" cy="116217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RDD's support text, sequence files, Avro, Parquet and Hadoop input format file types.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RDD's also support local, Cassandra, H Base, HDFS, Amazon S3, and other file formats in addition to an abundance of relational and no SQL databases.</a:t>
            </a:r>
          </a:p>
        </p:txBody>
      </p:sp>
    </p:spTree>
    <p:extLst>
      <p:ext uri="{BB962C8B-B14F-4D97-AF65-F5344CB8AC3E}">
        <p14:creationId xmlns:p14="http://schemas.microsoft.com/office/powerpoint/2010/main" val="2486373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9AC485-B4CF-51E1-664B-9C7923F208E2}"/>
              </a:ext>
            </a:extLst>
          </p:cNvPr>
          <p:cNvPicPr>
            <a:picLocks noChangeAspect="1"/>
          </p:cNvPicPr>
          <p:nvPr/>
        </p:nvPicPr>
        <p:blipFill>
          <a:blip r:embed="rId2"/>
          <a:stretch>
            <a:fillRect/>
          </a:stretch>
        </p:blipFill>
        <p:spPr>
          <a:xfrm>
            <a:off x="0" y="3817639"/>
            <a:ext cx="6096000" cy="3040361"/>
          </a:xfrm>
          <a:prstGeom prst="rect">
            <a:avLst/>
          </a:prstGeom>
        </p:spPr>
      </p:pic>
      <p:pic>
        <p:nvPicPr>
          <p:cNvPr id="6" name="Picture 5">
            <a:extLst>
              <a:ext uri="{FF2B5EF4-FFF2-40B4-BE49-F238E27FC236}">
                <a16:creationId xmlns:a16="http://schemas.microsoft.com/office/drawing/2014/main" id="{788231F2-833E-03BC-26B1-59ED81F679C1}"/>
              </a:ext>
            </a:extLst>
          </p:cNvPr>
          <p:cNvPicPr>
            <a:picLocks noChangeAspect="1"/>
          </p:cNvPicPr>
          <p:nvPr/>
        </p:nvPicPr>
        <p:blipFill>
          <a:blip r:embed="rId3"/>
          <a:stretch>
            <a:fillRect/>
          </a:stretch>
        </p:blipFill>
        <p:spPr>
          <a:xfrm>
            <a:off x="0" y="0"/>
            <a:ext cx="6691162" cy="3276600"/>
          </a:xfrm>
          <a:prstGeom prst="rect">
            <a:avLst/>
          </a:prstGeom>
        </p:spPr>
      </p:pic>
      <p:sp>
        <p:nvSpPr>
          <p:cNvPr id="8" name="TextBox 7">
            <a:extLst>
              <a:ext uri="{FF2B5EF4-FFF2-40B4-BE49-F238E27FC236}">
                <a16:creationId xmlns:a16="http://schemas.microsoft.com/office/drawing/2014/main" id="{58795564-2BDC-04FB-EC70-515FF9BDD0D6}"/>
              </a:ext>
            </a:extLst>
          </p:cNvPr>
          <p:cNvSpPr txBox="1"/>
          <p:nvPr/>
        </p:nvSpPr>
        <p:spPr>
          <a:xfrm>
            <a:off x="6691162" y="1757542"/>
            <a:ext cx="5500838" cy="52295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CA" sz="1400" b="0" i="0" dirty="0">
                <a:solidFill>
                  <a:srgbClr val="333333"/>
                </a:solidFill>
                <a:effectLst/>
                <a:latin typeface="OpenSans"/>
              </a:rPr>
              <a:t>A second method is to </a:t>
            </a:r>
            <a:r>
              <a:rPr lang="en-CA" sz="1400" b="1" i="0" dirty="0">
                <a:solidFill>
                  <a:srgbClr val="333333"/>
                </a:solidFill>
                <a:effectLst/>
                <a:latin typeface="OpenSans"/>
              </a:rPr>
              <a:t>apply the parallelize function</a:t>
            </a:r>
            <a:r>
              <a:rPr lang="en-CA" sz="1400" b="0" i="0" dirty="0">
                <a:solidFill>
                  <a:srgbClr val="333333"/>
                </a:solidFill>
                <a:effectLst/>
                <a:latin typeface="OpenSans"/>
              </a:rPr>
              <a:t> to an existing collection in the driver program. </a:t>
            </a:r>
          </a:p>
          <a:p>
            <a:pPr marL="285750" indent="-285750">
              <a:lnSpc>
                <a:spcPct val="150000"/>
              </a:lnSpc>
              <a:buFont typeface="Arial" panose="020B0604020202020204" pitchFamily="34" charset="0"/>
              <a:buChar char="•"/>
            </a:pPr>
            <a:r>
              <a:rPr lang="en-CA" sz="1400" b="0" i="0" dirty="0">
                <a:solidFill>
                  <a:srgbClr val="333333"/>
                </a:solidFill>
                <a:effectLst/>
                <a:latin typeface="OpenSans"/>
              </a:rPr>
              <a:t>Note that this driver program can be in any of the supported </a:t>
            </a:r>
            <a:r>
              <a:rPr lang="en-CA" sz="1400" b="1" i="0" dirty="0">
                <a:solidFill>
                  <a:srgbClr val="333333"/>
                </a:solidFill>
                <a:effectLst/>
                <a:latin typeface="OpenSans"/>
              </a:rPr>
              <a:t>high</a:t>
            </a:r>
            <a:r>
              <a:rPr lang="en-CA" sz="1400" b="0" i="0" dirty="0">
                <a:solidFill>
                  <a:srgbClr val="333333"/>
                </a:solidFill>
                <a:effectLst/>
                <a:latin typeface="OpenSans"/>
              </a:rPr>
              <a:t> </a:t>
            </a:r>
            <a:r>
              <a:rPr lang="en-CA" sz="1400" b="1" i="0" dirty="0">
                <a:solidFill>
                  <a:srgbClr val="333333"/>
                </a:solidFill>
                <a:effectLst/>
                <a:latin typeface="OpenSans"/>
              </a:rPr>
              <a:t>level APIs, </a:t>
            </a:r>
            <a:r>
              <a:rPr lang="en-CA" sz="1400" i="0" dirty="0">
                <a:solidFill>
                  <a:srgbClr val="333333"/>
                </a:solidFill>
                <a:effectLst/>
                <a:latin typeface="OpenSans"/>
              </a:rPr>
              <a:t>including</a:t>
            </a:r>
            <a:r>
              <a:rPr lang="en-CA" sz="1400" b="1" i="0" dirty="0">
                <a:solidFill>
                  <a:srgbClr val="333333"/>
                </a:solidFill>
                <a:effectLst/>
                <a:latin typeface="OpenSans"/>
              </a:rPr>
              <a:t> Python, Java, and Scala. </a:t>
            </a:r>
          </a:p>
          <a:p>
            <a:pPr marL="285750" indent="-285750">
              <a:lnSpc>
                <a:spcPct val="150000"/>
              </a:lnSpc>
              <a:buFont typeface="Arial" panose="020B0604020202020204" pitchFamily="34" charset="0"/>
              <a:buChar char="•"/>
            </a:pPr>
            <a:r>
              <a:rPr lang="en-CA" sz="1400" b="0" i="0" dirty="0">
                <a:solidFill>
                  <a:srgbClr val="333333"/>
                </a:solidFill>
                <a:effectLst/>
                <a:latin typeface="OpenSans"/>
              </a:rPr>
              <a:t>This simple code snippet shown on screen using both Scala and Python creates an RDD from an existing collection. </a:t>
            </a:r>
          </a:p>
          <a:p>
            <a:pPr marL="285750" indent="-285750">
              <a:lnSpc>
                <a:spcPct val="150000"/>
              </a:lnSpc>
              <a:buFont typeface="Arial" panose="020B0604020202020204" pitchFamily="34" charset="0"/>
              <a:buChar char="•"/>
            </a:pPr>
            <a:r>
              <a:rPr lang="en-CA" sz="1400" b="0" i="0" dirty="0">
                <a:solidFill>
                  <a:srgbClr val="333333"/>
                </a:solidFill>
                <a:effectLst/>
                <a:latin typeface="OpenSans"/>
              </a:rPr>
              <a:t>In this case, we use a list. </a:t>
            </a:r>
          </a:p>
          <a:p>
            <a:pPr marL="285750" indent="-285750">
              <a:lnSpc>
                <a:spcPct val="150000"/>
              </a:lnSpc>
              <a:buFont typeface="Arial" panose="020B0604020202020204" pitchFamily="34" charset="0"/>
              <a:buChar char="•"/>
            </a:pPr>
            <a:r>
              <a:rPr lang="en-CA" sz="1400" b="0" i="0" dirty="0">
                <a:solidFill>
                  <a:srgbClr val="333333"/>
                </a:solidFill>
                <a:effectLst/>
                <a:latin typeface="OpenSans"/>
              </a:rPr>
              <a:t>You'll see SC applied to the snippet. </a:t>
            </a:r>
          </a:p>
          <a:p>
            <a:pPr marL="285750" indent="-285750">
              <a:lnSpc>
                <a:spcPct val="150000"/>
              </a:lnSpc>
              <a:buFont typeface="Arial" panose="020B0604020202020204" pitchFamily="34" charset="0"/>
              <a:buChar char="•"/>
            </a:pPr>
            <a:r>
              <a:rPr lang="en-CA" sz="1400" b="0" i="0" dirty="0">
                <a:solidFill>
                  <a:srgbClr val="333333"/>
                </a:solidFill>
                <a:effectLst/>
                <a:latin typeface="OpenSans"/>
              </a:rPr>
              <a:t>One important parameter for parallel collections is the </a:t>
            </a:r>
            <a:r>
              <a:rPr lang="en-CA" sz="1400" b="1" i="0" dirty="0">
                <a:solidFill>
                  <a:srgbClr val="333333"/>
                </a:solidFill>
                <a:effectLst/>
                <a:latin typeface="OpenSans"/>
              </a:rPr>
              <a:t>number of partitions specified to cut the dataset. </a:t>
            </a:r>
          </a:p>
          <a:p>
            <a:pPr marL="285750" indent="-285750">
              <a:lnSpc>
                <a:spcPct val="150000"/>
              </a:lnSpc>
              <a:buFont typeface="Arial" panose="020B0604020202020204" pitchFamily="34" charset="0"/>
              <a:buChar char="•"/>
            </a:pPr>
            <a:r>
              <a:rPr lang="en-CA" sz="1400" b="0" i="0" dirty="0">
                <a:solidFill>
                  <a:srgbClr val="333333"/>
                </a:solidFill>
                <a:effectLst/>
                <a:latin typeface="OpenSans"/>
              </a:rPr>
              <a:t>Spark runs one task for each partition of the cluster. </a:t>
            </a:r>
          </a:p>
          <a:p>
            <a:pPr marL="285750" indent="-285750">
              <a:lnSpc>
                <a:spcPct val="150000"/>
              </a:lnSpc>
              <a:buFont typeface="Arial" panose="020B0604020202020204" pitchFamily="34" charset="0"/>
              <a:buChar char="•"/>
            </a:pPr>
            <a:r>
              <a:rPr lang="en-CA" sz="1400" b="0" i="0" dirty="0">
                <a:solidFill>
                  <a:srgbClr val="333333"/>
                </a:solidFill>
                <a:effectLst/>
                <a:latin typeface="OpenSans"/>
              </a:rPr>
              <a:t>Typically you want two to four partitions for each CPU in your cluster. </a:t>
            </a:r>
          </a:p>
          <a:p>
            <a:pPr marL="285750" indent="-285750">
              <a:lnSpc>
                <a:spcPct val="150000"/>
              </a:lnSpc>
              <a:buFont typeface="Arial" panose="020B0604020202020204" pitchFamily="34" charset="0"/>
              <a:buChar char="•"/>
            </a:pPr>
            <a:r>
              <a:rPr lang="en-CA" sz="1400" b="0" i="0" dirty="0">
                <a:solidFill>
                  <a:srgbClr val="333333"/>
                </a:solidFill>
                <a:effectLst/>
                <a:latin typeface="OpenSans"/>
              </a:rPr>
              <a:t>Spark tries to </a:t>
            </a:r>
            <a:r>
              <a:rPr lang="en-CA" sz="1400" b="1" i="0" dirty="0">
                <a:solidFill>
                  <a:srgbClr val="333333"/>
                </a:solidFill>
                <a:effectLst/>
                <a:latin typeface="OpenSans"/>
              </a:rPr>
              <a:t>automaticall</a:t>
            </a:r>
            <a:r>
              <a:rPr lang="en-CA" sz="1400" b="0" i="0" dirty="0">
                <a:solidFill>
                  <a:srgbClr val="333333"/>
                </a:solidFill>
                <a:effectLst/>
                <a:latin typeface="OpenSans"/>
              </a:rPr>
              <a:t>y set the </a:t>
            </a:r>
            <a:r>
              <a:rPr lang="en-CA" sz="1400" b="1" i="0" dirty="0">
                <a:solidFill>
                  <a:srgbClr val="333333"/>
                </a:solidFill>
                <a:effectLst/>
                <a:latin typeface="OpenSans"/>
              </a:rPr>
              <a:t>number of partitions </a:t>
            </a:r>
            <a:r>
              <a:rPr lang="en-CA" sz="1400" b="0" i="0" dirty="0">
                <a:solidFill>
                  <a:srgbClr val="333333"/>
                </a:solidFill>
                <a:effectLst/>
                <a:latin typeface="OpenSans"/>
              </a:rPr>
              <a:t>based on your cluster. </a:t>
            </a:r>
          </a:p>
          <a:p>
            <a:pPr marL="285750" indent="-285750">
              <a:lnSpc>
                <a:spcPct val="150000"/>
              </a:lnSpc>
              <a:buFont typeface="Arial" panose="020B0604020202020204" pitchFamily="34" charset="0"/>
              <a:buChar char="•"/>
            </a:pPr>
            <a:r>
              <a:rPr lang="en-CA" sz="1400" b="0" i="0" dirty="0">
                <a:solidFill>
                  <a:srgbClr val="333333"/>
                </a:solidFill>
                <a:effectLst/>
                <a:latin typeface="OpenSans"/>
              </a:rPr>
              <a:t>However, you can also </a:t>
            </a:r>
            <a:r>
              <a:rPr lang="en-CA" sz="1400" b="1" i="0" dirty="0">
                <a:solidFill>
                  <a:srgbClr val="333333"/>
                </a:solidFill>
                <a:effectLst/>
                <a:latin typeface="OpenSans"/>
              </a:rPr>
              <a:t>set partitions manually </a:t>
            </a:r>
            <a:r>
              <a:rPr lang="en-CA" sz="1400" b="0" i="0" dirty="0">
                <a:solidFill>
                  <a:srgbClr val="333333"/>
                </a:solidFill>
                <a:effectLst/>
                <a:latin typeface="OpenSans"/>
              </a:rPr>
              <a:t>by passing the number as a second parameter to the parallelize function.</a:t>
            </a:r>
          </a:p>
        </p:txBody>
      </p:sp>
      <p:sp>
        <p:nvSpPr>
          <p:cNvPr id="10" name="TextBox 9">
            <a:extLst>
              <a:ext uri="{FF2B5EF4-FFF2-40B4-BE49-F238E27FC236}">
                <a16:creationId xmlns:a16="http://schemas.microsoft.com/office/drawing/2014/main" id="{B1969573-B022-9945-CDB1-83A410379A91}"/>
              </a:ext>
            </a:extLst>
          </p:cNvPr>
          <p:cNvSpPr txBox="1"/>
          <p:nvPr/>
        </p:nvSpPr>
        <p:spPr>
          <a:xfrm>
            <a:off x="6906986" y="0"/>
            <a:ext cx="5285014" cy="102835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First, you can create an RDD using an external or local file from a Hadoop supported file system such as HDFS, Cassandra, H Base or Amazon S3. </a:t>
            </a:r>
          </a:p>
        </p:txBody>
      </p:sp>
    </p:spTree>
    <p:extLst>
      <p:ext uri="{BB962C8B-B14F-4D97-AF65-F5344CB8AC3E}">
        <p14:creationId xmlns:p14="http://schemas.microsoft.com/office/powerpoint/2010/main" val="3563322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A0B92B-0D7C-0AB4-809C-A9AE85F4173A}"/>
              </a:ext>
            </a:extLst>
          </p:cNvPr>
          <p:cNvPicPr>
            <a:picLocks noChangeAspect="1"/>
          </p:cNvPicPr>
          <p:nvPr/>
        </p:nvPicPr>
        <p:blipFill>
          <a:blip r:embed="rId2"/>
          <a:stretch>
            <a:fillRect/>
          </a:stretch>
        </p:blipFill>
        <p:spPr>
          <a:xfrm>
            <a:off x="89807" y="0"/>
            <a:ext cx="7497536" cy="3797202"/>
          </a:xfrm>
          <a:prstGeom prst="rect">
            <a:avLst/>
          </a:prstGeom>
        </p:spPr>
      </p:pic>
      <p:sp>
        <p:nvSpPr>
          <p:cNvPr id="4" name="TextBox 3">
            <a:extLst>
              <a:ext uri="{FF2B5EF4-FFF2-40B4-BE49-F238E27FC236}">
                <a16:creationId xmlns:a16="http://schemas.microsoft.com/office/drawing/2014/main" id="{75904CB7-447E-6EAA-9AB9-8E72310A11E1}"/>
              </a:ext>
            </a:extLst>
          </p:cNvPr>
          <p:cNvSpPr txBox="1"/>
          <p:nvPr/>
        </p:nvSpPr>
        <p:spPr>
          <a:xfrm>
            <a:off x="7587343" y="365650"/>
            <a:ext cx="4514850" cy="116217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 third method of creating an RDD in Spark is to apply a transformation on an existing RDD to create a new RDD.</a:t>
            </a:r>
          </a:p>
        </p:txBody>
      </p:sp>
    </p:spTree>
    <p:extLst>
      <p:ext uri="{BB962C8B-B14F-4D97-AF65-F5344CB8AC3E}">
        <p14:creationId xmlns:p14="http://schemas.microsoft.com/office/powerpoint/2010/main" val="1032071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C2DDE7-3DC6-4052-41FF-4118908C1100}"/>
              </a:ext>
            </a:extLst>
          </p:cNvPr>
          <p:cNvPicPr>
            <a:picLocks noChangeAspect="1"/>
          </p:cNvPicPr>
          <p:nvPr/>
        </p:nvPicPr>
        <p:blipFill>
          <a:blip r:embed="rId2"/>
          <a:stretch>
            <a:fillRect/>
          </a:stretch>
        </p:blipFill>
        <p:spPr>
          <a:xfrm>
            <a:off x="125186" y="130629"/>
            <a:ext cx="4953000" cy="2438400"/>
          </a:xfrm>
          <a:prstGeom prst="rect">
            <a:avLst/>
          </a:prstGeom>
        </p:spPr>
      </p:pic>
      <p:sp>
        <p:nvSpPr>
          <p:cNvPr id="4" name="TextBox 3">
            <a:extLst>
              <a:ext uri="{FF2B5EF4-FFF2-40B4-BE49-F238E27FC236}">
                <a16:creationId xmlns:a16="http://schemas.microsoft.com/office/drawing/2014/main" id="{BB999FCA-F872-8C04-0C27-D807D2A0CC82}"/>
              </a:ext>
            </a:extLst>
          </p:cNvPr>
          <p:cNvSpPr txBox="1"/>
          <p:nvPr/>
        </p:nvSpPr>
        <p:spPr>
          <a:xfrm>
            <a:off x="4974772" y="0"/>
            <a:ext cx="7092042" cy="263950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Next, let's define parallel programming.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Parallel programming, like distributed programming, is the simultaneous use of multiple compute resources to solve a computational task.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Parallel programming parses tasks into discrete parts that are solved concurrently using multiple processors.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processors access a shared pool of memory, which has in place control and coordination mechanisms.</a:t>
            </a:r>
          </a:p>
        </p:txBody>
      </p:sp>
      <p:sp>
        <p:nvSpPr>
          <p:cNvPr id="6" name="TextBox 5">
            <a:extLst>
              <a:ext uri="{FF2B5EF4-FFF2-40B4-BE49-F238E27FC236}">
                <a16:creationId xmlns:a16="http://schemas.microsoft.com/office/drawing/2014/main" id="{D29D0F18-70DB-2DB0-C6E4-D7AC1C79B178}"/>
              </a:ext>
            </a:extLst>
          </p:cNvPr>
          <p:cNvSpPr txBox="1"/>
          <p:nvPr/>
        </p:nvSpPr>
        <p:spPr>
          <a:xfrm>
            <a:off x="174172" y="2996310"/>
            <a:ext cx="6096000" cy="263950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Here is an example of how RDDs enabled parallel programming.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example is similar to creating an RDD in Spark.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You create an RDD by parallelizing an array of objects or by splitting a dataset into partitions.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Nodes receive the distributed partitions.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 runs one task for each partition of the cluster. Based on how RDDs are created, RDDs can inherently be operated on in parallel.</a:t>
            </a:r>
          </a:p>
        </p:txBody>
      </p:sp>
      <p:pic>
        <p:nvPicPr>
          <p:cNvPr id="7" name="Picture 6">
            <a:extLst>
              <a:ext uri="{FF2B5EF4-FFF2-40B4-BE49-F238E27FC236}">
                <a16:creationId xmlns:a16="http://schemas.microsoft.com/office/drawing/2014/main" id="{C4E59E4A-A6B5-BBEB-0728-FD5C6094DDE1}"/>
              </a:ext>
            </a:extLst>
          </p:cNvPr>
          <p:cNvPicPr>
            <a:picLocks noChangeAspect="1"/>
          </p:cNvPicPr>
          <p:nvPr/>
        </p:nvPicPr>
        <p:blipFill>
          <a:blip r:embed="rId3"/>
          <a:stretch>
            <a:fillRect/>
          </a:stretch>
        </p:blipFill>
        <p:spPr>
          <a:xfrm>
            <a:off x="6243215" y="2720218"/>
            <a:ext cx="5774613" cy="2996556"/>
          </a:xfrm>
          <a:prstGeom prst="rect">
            <a:avLst/>
          </a:prstGeom>
        </p:spPr>
      </p:pic>
    </p:spTree>
    <p:extLst>
      <p:ext uri="{BB962C8B-B14F-4D97-AF65-F5344CB8AC3E}">
        <p14:creationId xmlns:p14="http://schemas.microsoft.com/office/powerpoint/2010/main" val="1733755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4BB581-60A1-00D6-5676-A75E03E79673}"/>
              </a:ext>
            </a:extLst>
          </p:cNvPr>
          <p:cNvPicPr>
            <a:picLocks noChangeAspect="1"/>
          </p:cNvPicPr>
          <p:nvPr/>
        </p:nvPicPr>
        <p:blipFill>
          <a:blip r:embed="rId2"/>
          <a:stretch>
            <a:fillRect/>
          </a:stretch>
        </p:blipFill>
        <p:spPr>
          <a:xfrm>
            <a:off x="89808" y="0"/>
            <a:ext cx="4762500" cy="1524000"/>
          </a:xfrm>
          <a:prstGeom prst="rect">
            <a:avLst/>
          </a:prstGeom>
        </p:spPr>
      </p:pic>
      <p:sp>
        <p:nvSpPr>
          <p:cNvPr id="4" name="TextBox 3">
            <a:extLst>
              <a:ext uri="{FF2B5EF4-FFF2-40B4-BE49-F238E27FC236}">
                <a16:creationId xmlns:a16="http://schemas.microsoft.com/office/drawing/2014/main" id="{9F060D24-9E26-025B-A4ED-610659B2E362}"/>
              </a:ext>
            </a:extLst>
          </p:cNvPr>
          <p:cNvSpPr txBox="1"/>
          <p:nvPr/>
        </p:nvSpPr>
        <p:spPr>
          <a:xfrm>
            <a:off x="4852308" y="0"/>
            <a:ext cx="7339692" cy="393684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 how do RDDs provide resilience in Spark.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RDD's provide resilience in Spark through immutability and caching.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First RDDs are always recoverable as the data is immutable.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Another essential Spark capability is the persisting or caching of a data set in memory across operations.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cache is fault tolerant and always recoverable.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as RDDs are immutable and the Hadoop data sources are also fault tolerant.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you persist in RDD, each node stores the partitions that the node computed in memory and reuses the same partition in other actions on that data set or the subsequent datasets derived from the first RDD.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Persistence allows future actions to be much faster, often by more than 10 times.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Persisting or caching is used as a key tool for iterative algorithms and fast interactive use.</a:t>
            </a:r>
          </a:p>
        </p:txBody>
      </p:sp>
      <p:pic>
        <p:nvPicPr>
          <p:cNvPr id="5" name="Picture 4">
            <a:extLst>
              <a:ext uri="{FF2B5EF4-FFF2-40B4-BE49-F238E27FC236}">
                <a16:creationId xmlns:a16="http://schemas.microsoft.com/office/drawing/2014/main" id="{D4C157CE-B979-C6B0-5F3F-2EBC89CD665F}"/>
              </a:ext>
            </a:extLst>
          </p:cNvPr>
          <p:cNvPicPr>
            <a:picLocks noChangeAspect="1"/>
          </p:cNvPicPr>
          <p:nvPr/>
        </p:nvPicPr>
        <p:blipFill>
          <a:blip r:embed="rId3"/>
          <a:stretch>
            <a:fillRect/>
          </a:stretch>
        </p:blipFill>
        <p:spPr>
          <a:xfrm>
            <a:off x="114934" y="4111171"/>
            <a:ext cx="5385981" cy="2387600"/>
          </a:xfrm>
          <a:prstGeom prst="rect">
            <a:avLst/>
          </a:prstGeom>
        </p:spPr>
      </p:pic>
    </p:spTree>
    <p:extLst>
      <p:ext uri="{BB962C8B-B14F-4D97-AF65-F5344CB8AC3E}">
        <p14:creationId xmlns:p14="http://schemas.microsoft.com/office/powerpoint/2010/main" val="564969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F6A03C-CCB5-C80F-39E5-B31D4BB77C69}"/>
              </a:ext>
            </a:extLst>
          </p:cNvPr>
          <p:cNvSpPr txBox="1"/>
          <p:nvPr/>
        </p:nvSpPr>
        <p:spPr>
          <a:xfrm>
            <a:off x="206829" y="228991"/>
            <a:ext cx="6096000" cy="400110"/>
          </a:xfrm>
          <a:prstGeom prst="rect">
            <a:avLst/>
          </a:prstGeom>
          <a:noFill/>
        </p:spPr>
        <p:txBody>
          <a:bodyPr wrap="square">
            <a:spAutoFit/>
          </a:bodyPr>
          <a:lstStyle/>
          <a:p>
            <a:pPr algn="l"/>
            <a:r>
              <a:rPr lang="en-CA" sz="2000" b="1" i="0" u="sng" dirty="0">
                <a:effectLst/>
              </a:rPr>
              <a:t>Why use Apache Spark?</a:t>
            </a:r>
          </a:p>
        </p:txBody>
      </p:sp>
      <p:sp>
        <p:nvSpPr>
          <p:cNvPr id="5" name="TextBox 4">
            <a:extLst>
              <a:ext uri="{FF2B5EF4-FFF2-40B4-BE49-F238E27FC236}">
                <a16:creationId xmlns:a16="http://schemas.microsoft.com/office/drawing/2014/main" id="{CE3282E0-A19C-33EB-97E9-B0984248E715}"/>
              </a:ext>
            </a:extLst>
          </p:cNvPr>
          <p:cNvSpPr txBox="1"/>
          <p:nvPr/>
        </p:nvSpPr>
        <p:spPr>
          <a:xfrm>
            <a:off x="3048000" y="28936"/>
            <a:ext cx="6694714" cy="954107"/>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Describe Apache Spark attributes, </a:t>
            </a:r>
          </a:p>
          <a:p>
            <a:pPr marL="285750" indent="-285750" algn="l">
              <a:buFont typeface="Wingdings" pitchFamily="2" charset="2"/>
              <a:buChar char="q"/>
            </a:pPr>
            <a:r>
              <a:rPr lang="en-CA" sz="1400" b="0" i="0" dirty="0">
                <a:solidFill>
                  <a:srgbClr val="333333"/>
                </a:solidFill>
                <a:effectLst/>
                <a:latin typeface="OpenSans"/>
              </a:rPr>
              <a:t>describe distributed computing, </a:t>
            </a:r>
          </a:p>
          <a:p>
            <a:pPr marL="285750" indent="-285750" algn="l">
              <a:buFont typeface="Wingdings" pitchFamily="2" charset="2"/>
              <a:buChar char="q"/>
            </a:pPr>
            <a:r>
              <a:rPr lang="en-CA" sz="1400" b="0" i="0" dirty="0">
                <a:solidFill>
                  <a:srgbClr val="333333"/>
                </a:solidFill>
                <a:effectLst/>
                <a:latin typeface="OpenSans"/>
              </a:rPr>
              <a:t>list the benefits of Apache Spark and distributed computing, </a:t>
            </a:r>
          </a:p>
          <a:p>
            <a:pPr marL="285750" indent="-285750" algn="l">
              <a:buFont typeface="Wingdings" pitchFamily="2" charset="2"/>
              <a:buChar char="q"/>
            </a:pPr>
            <a:r>
              <a:rPr lang="en-CA" sz="1400" b="0" i="0" dirty="0">
                <a:solidFill>
                  <a:srgbClr val="333333"/>
                </a:solidFill>
                <a:effectLst/>
                <a:latin typeface="OpenSans"/>
              </a:rPr>
              <a:t>compare and contrast Apache Spark to MapReduce. </a:t>
            </a:r>
          </a:p>
        </p:txBody>
      </p:sp>
      <p:pic>
        <p:nvPicPr>
          <p:cNvPr id="6" name="Picture 5">
            <a:extLst>
              <a:ext uri="{FF2B5EF4-FFF2-40B4-BE49-F238E27FC236}">
                <a16:creationId xmlns:a16="http://schemas.microsoft.com/office/drawing/2014/main" id="{50057298-48F8-2E63-DE49-2D5BCD56BB1D}"/>
              </a:ext>
            </a:extLst>
          </p:cNvPr>
          <p:cNvPicPr>
            <a:picLocks noChangeAspect="1"/>
          </p:cNvPicPr>
          <p:nvPr/>
        </p:nvPicPr>
        <p:blipFill>
          <a:blip r:embed="rId2"/>
          <a:stretch>
            <a:fillRect/>
          </a:stretch>
        </p:blipFill>
        <p:spPr>
          <a:xfrm>
            <a:off x="0" y="1183098"/>
            <a:ext cx="4991100" cy="1841500"/>
          </a:xfrm>
          <a:prstGeom prst="rect">
            <a:avLst/>
          </a:prstGeom>
        </p:spPr>
      </p:pic>
      <p:sp>
        <p:nvSpPr>
          <p:cNvPr id="8" name="TextBox 7">
            <a:extLst>
              <a:ext uri="{FF2B5EF4-FFF2-40B4-BE49-F238E27FC236}">
                <a16:creationId xmlns:a16="http://schemas.microsoft.com/office/drawing/2014/main" id="{DC7F750D-7110-0A88-3465-7101F7556599}"/>
              </a:ext>
            </a:extLst>
          </p:cNvPr>
          <p:cNvSpPr txBox="1"/>
          <p:nvPr/>
        </p:nvSpPr>
        <p:spPr>
          <a:xfrm>
            <a:off x="4855028" y="1183098"/>
            <a:ext cx="7230835" cy="23210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is an open-source, in-memory application framework for distributed data processing and iterative analysis on massive data volumes.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is entirely open source.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is available under the Apache Foundation hence the name Apache Spark.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a:t>
            </a:r>
            <a:r>
              <a:rPr lang="en-CA" sz="1400" b="1" i="0" dirty="0">
                <a:solidFill>
                  <a:srgbClr val="333333"/>
                </a:solidFill>
                <a:effectLst/>
                <a:latin typeface="OpenSans"/>
              </a:rPr>
              <a:t>is “in-memory</a:t>
            </a:r>
            <a:r>
              <a:rPr lang="en-CA" sz="1400" b="0" i="0" dirty="0">
                <a:solidFill>
                  <a:srgbClr val="333333"/>
                </a:solidFill>
                <a:effectLst/>
                <a:latin typeface="OpenSans"/>
              </a:rPr>
              <a:t>,” which means that all operations happen within the memory or RAM.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Distributed data processing uses Spark. Finally, Spark scales very well with data, which is ideal for massive datasets. </a:t>
            </a:r>
          </a:p>
        </p:txBody>
      </p:sp>
      <p:pic>
        <p:nvPicPr>
          <p:cNvPr id="9" name="Picture 8">
            <a:extLst>
              <a:ext uri="{FF2B5EF4-FFF2-40B4-BE49-F238E27FC236}">
                <a16:creationId xmlns:a16="http://schemas.microsoft.com/office/drawing/2014/main" id="{7BB14AA2-EEC7-6B2F-F2D3-F21319FE8776}"/>
              </a:ext>
            </a:extLst>
          </p:cNvPr>
          <p:cNvPicPr>
            <a:picLocks noChangeAspect="1"/>
          </p:cNvPicPr>
          <p:nvPr/>
        </p:nvPicPr>
        <p:blipFill>
          <a:blip r:embed="rId3"/>
          <a:stretch>
            <a:fillRect/>
          </a:stretch>
        </p:blipFill>
        <p:spPr>
          <a:xfrm>
            <a:off x="190500" y="4258128"/>
            <a:ext cx="4800600" cy="1803400"/>
          </a:xfrm>
          <a:prstGeom prst="rect">
            <a:avLst/>
          </a:prstGeom>
        </p:spPr>
      </p:pic>
      <p:sp>
        <p:nvSpPr>
          <p:cNvPr id="11" name="TextBox 10">
            <a:extLst>
              <a:ext uri="{FF2B5EF4-FFF2-40B4-BE49-F238E27FC236}">
                <a16:creationId xmlns:a16="http://schemas.microsoft.com/office/drawing/2014/main" id="{AEC963F3-D702-3AB2-5DFE-683C7E611E2D}"/>
              </a:ext>
            </a:extLst>
          </p:cNvPr>
          <p:cNvSpPr txBox="1"/>
          <p:nvPr/>
        </p:nvSpPr>
        <p:spPr>
          <a:xfrm>
            <a:off x="5268685" y="4559663"/>
            <a:ext cx="6817178" cy="120353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 is primarily written in Scala, a general-purpose programming language that supports both object-oriented and functional programming.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 runs on Java virtual machines.</a:t>
            </a:r>
          </a:p>
        </p:txBody>
      </p:sp>
    </p:spTree>
    <p:extLst>
      <p:ext uri="{BB962C8B-B14F-4D97-AF65-F5344CB8AC3E}">
        <p14:creationId xmlns:p14="http://schemas.microsoft.com/office/powerpoint/2010/main" val="4083124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AC4B72-5243-7D9C-24D0-4B6DD3026F74}"/>
              </a:ext>
            </a:extLst>
          </p:cNvPr>
          <p:cNvSpPr txBox="1"/>
          <p:nvPr/>
        </p:nvSpPr>
        <p:spPr>
          <a:xfrm>
            <a:off x="195943" y="218105"/>
            <a:ext cx="6096000" cy="400110"/>
          </a:xfrm>
          <a:prstGeom prst="rect">
            <a:avLst/>
          </a:prstGeom>
          <a:noFill/>
        </p:spPr>
        <p:txBody>
          <a:bodyPr wrap="square">
            <a:spAutoFit/>
          </a:bodyPr>
          <a:lstStyle/>
          <a:p>
            <a:pPr algn="l"/>
            <a:r>
              <a:rPr lang="en-CA" sz="2000" b="1" i="0" u="sng" dirty="0">
                <a:effectLst/>
              </a:rPr>
              <a:t>Scale out / Data Parallelism in Apache Spark</a:t>
            </a:r>
          </a:p>
        </p:txBody>
      </p:sp>
      <p:sp>
        <p:nvSpPr>
          <p:cNvPr id="5" name="TextBox 4">
            <a:extLst>
              <a:ext uri="{FF2B5EF4-FFF2-40B4-BE49-F238E27FC236}">
                <a16:creationId xmlns:a16="http://schemas.microsoft.com/office/drawing/2014/main" id="{238F4E71-D154-F037-EEDA-FF4B73F20A2B}"/>
              </a:ext>
            </a:extLst>
          </p:cNvPr>
          <p:cNvSpPr txBox="1"/>
          <p:nvPr/>
        </p:nvSpPr>
        <p:spPr>
          <a:xfrm>
            <a:off x="5225142" y="94994"/>
            <a:ext cx="6096000" cy="584775"/>
          </a:xfrm>
          <a:prstGeom prst="rect">
            <a:avLst/>
          </a:prstGeom>
          <a:noFill/>
        </p:spPr>
        <p:txBody>
          <a:bodyPr wrap="square">
            <a:spAutoFit/>
          </a:bodyPr>
          <a:lstStyle/>
          <a:p>
            <a:pPr marL="285750" indent="-285750" algn="l">
              <a:buFont typeface="Wingdings" pitchFamily="2" charset="2"/>
              <a:buChar char="q"/>
            </a:pPr>
            <a:r>
              <a:rPr lang="en-CA" sz="1600" b="0" i="0" dirty="0">
                <a:solidFill>
                  <a:srgbClr val="333333"/>
                </a:solidFill>
                <a:effectLst/>
                <a:latin typeface="OpenSans"/>
              </a:rPr>
              <a:t>Describe Apache Spark components. </a:t>
            </a:r>
          </a:p>
          <a:p>
            <a:pPr marL="285750" indent="-285750" algn="l">
              <a:buFont typeface="Wingdings" pitchFamily="2" charset="2"/>
              <a:buChar char="q"/>
            </a:pPr>
            <a:r>
              <a:rPr lang="en-CA" sz="1600" b="0" i="0" dirty="0">
                <a:solidFill>
                  <a:srgbClr val="333333"/>
                </a:solidFill>
                <a:effectLst/>
                <a:latin typeface="OpenSans"/>
              </a:rPr>
              <a:t>Describe how Apache Spark scales with big data. </a:t>
            </a:r>
          </a:p>
        </p:txBody>
      </p:sp>
      <p:pic>
        <p:nvPicPr>
          <p:cNvPr id="6" name="Picture 5">
            <a:extLst>
              <a:ext uri="{FF2B5EF4-FFF2-40B4-BE49-F238E27FC236}">
                <a16:creationId xmlns:a16="http://schemas.microsoft.com/office/drawing/2014/main" id="{A33BCC83-039C-B901-5D56-C1239A581EBE}"/>
              </a:ext>
            </a:extLst>
          </p:cNvPr>
          <p:cNvPicPr>
            <a:picLocks noChangeAspect="1"/>
          </p:cNvPicPr>
          <p:nvPr/>
        </p:nvPicPr>
        <p:blipFill>
          <a:blip r:embed="rId2"/>
          <a:stretch>
            <a:fillRect/>
          </a:stretch>
        </p:blipFill>
        <p:spPr>
          <a:xfrm>
            <a:off x="114298" y="1281851"/>
            <a:ext cx="5528299" cy="3039777"/>
          </a:xfrm>
          <a:prstGeom prst="rect">
            <a:avLst/>
          </a:prstGeom>
        </p:spPr>
      </p:pic>
      <p:sp>
        <p:nvSpPr>
          <p:cNvPr id="8" name="TextBox 7">
            <a:extLst>
              <a:ext uri="{FF2B5EF4-FFF2-40B4-BE49-F238E27FC236}">
                <a16:creationId xmlns:a16="http://schemas.microsoft.com/office/drawing/2014/main" id="{2EF02336-FE07-AA81-E32B-9DF700EFB986}"/>
              </a:ext>
            </a:extLst>
          </p:cNvPr>
          <p:cNvSpPr txBox="1"/>
          <p:nvPr/>
        </p:nvSpPr>
        <p:spPr>
          <a:xfrm>
            <a:off x="5442857" y="1281852"/>
            <a:ext cx="6749143" cy="458317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Apache Spark architecture consists </a:t>
            </a:r>
            <a:r>
              <a:rPr lang="en-CA" sz="1400" b="1" i="0" dirty="0">
                <a:solidFill>
                  <a:srgbClr val="333333"/>
                </a:solidFill>
                <a:effectLst/>
                <a:latin typeface="OpenSans"/>
              </a:rPr>
              <a:t>of three main components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highlight>
                  <a:srgbClr val="FFFF00"/>
                </a:highlight>
                <a:latin typeface="OpenSans"/>
              </a:rPr>
              <a:t>The first component is data storage.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Datasets load from data storage into memory.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Any Hadoop compatible data source is acceptable.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High-level programming </a:t>
            </a:r>
            <a:r>
              <a:rPr lang="en-CA" sz="1400" b="0" i="0" dirty="0">
                <a:solidFill>
                  <a:srgbClr val="333333"/>
                </a:solidFill>
                <a:effectLst/>
                <a:highlight>
                  <a:srgbClr val="FFFF00"/>
                </a:highlight>
                <a:latin typeface="OpenSans"/>
              </a:rPr>
              <a:t>APIs comprise the second component</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has APIs in Scala, Python, and Java. </a:t>
            </a:r>
          </a:p>
          <a:p>
            <a:pPr marL="285750" indent="-285750" algn="l">
              <a:lnSpc>
                <a:spcPct val="150000"/>
              </a:lnSpc>
              <a:buFont typeface="Arial" panose="020B0604020202020204" pitchFamily="34" charset="0"/>
              <a:buChar char="•"/>
            </a:pPr>
            <a:r>
              <a:rPr lang="en-CA" sz="1400" b="0" i="0" dirty="0">
                <a:solidFill>
                  <a:srgbClr val="333333"/>
                </a:solidFill>
                <a:effectLst/>
                <a:highlight>
                  <a:srgbClr val="FFFF00"/>
                </a:highlight>
                <a:latin typeface="OpenSans"/>
              </a:rPr>
              <a:t>The final component is the </a:t>
            </a:r>
            <a:r>
              <a:rPr lang="en-CA" sz="1400" b="1" i="0" dirty="0">
                <a:solidFill>
                  <a:srgbClr val="333333"/>
                </a:solidFill>
                <a:effectLst/>
                <a:highlight>
                  <a:srgbClr val="FFFF00"/>
                </a:highlight>
                <a:latin typeface="OpenSans"/>
              </a:rPr>
              <a:t>cluster management framework</a:t>
            </a:r>
            <a:r>
              <a:rPr lang="en-CA" sz="1400" b="1" i="0" dirty="0">
                <a:solidFill>
                  <a:srgbClr val="333333"/>
                </a:solidFill>
                <a:effectLst/>
                <a:latin typeface="OpenSans"/>
              </a:rPr>
              <a:t>,</a:t>
            </a:r>
            <a:r>
              <a:rPr lang="en-CA" sz="1400" b="0" i="0" dirty="0">
                <a:solidFill>
                  <a:srgbClr val="333333"/>
                </a:solidFill>
                <a:effectLst/>
                <a:latin typeface="OpenSans"/>
              </a:rPr>
              <a:t> which handles the distributed computing aspects of Spark.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Spark’s cluster management framework can exist as a stand-alone server, Mesos or Yet Another Resource Network, or YARN.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cluster management framework is essential for scaling big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Here is a simple visualization of the three pieces.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data from a Hadoop file system flows into the compute interface or API, which then flows into different nodes to perform distributed/parallel tasks.</a:t>
            </a:r>
          </a:p>
        </p:txBody>
      </p:sp>
    </p:spTree>
    <p:extLst>
      <p:ext uri="{BB962C8B-B14F-4D97-AF65-F5344CB8AC3E}">
        <p14:creationId xmlns:p14="http://schemas.microsoft.com/office/powerpoint/2010/main" val="3291906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BCC393-7882-5BBD-1215-E69855464504}"/>
              </a:ext>
            </a:extLst>
          </p:cNvPr>
          <p:cNvPicPr>
            <a:picLocks noChangeAspect="1"/>
          </p:cNvPicPr>
          <p:nvPr/>
        </p:nvPicPr>
        <p:blipFill>
          <a:blip r:embed="rId2"/>
          <a:stretch>
            <a:fillRect/>
          </a:stretch>
        </p:blipFill>
        <p:spPr>
          <a:xfrm>
            <a:off x="141514" y="93435"/>
            <a:ext cx="4876800" cy="2425700"/>
          </a:xfrm>
          <a:prstGeom prst="rect">
            <a:avLst/>
          </a:prstGeom>
        </p:spPr>
      </p:pic>
      <p:sp>
        <p:nvSpPr>
          <p:cNvPr id="4" name="TextBox 3">
            <a:extLst>
              <a:ext uri="{FF2B5EF4-FFF2-40B4-BE49-F238E27FC236}">
                <a16:creationId xmlns:a16="http://schemas.microsoft.com/office/drawing/2014/main" id="{1DB3C7FD-8096-9753-2E96-9F2B36DF3ACA}"/>
              </a:ext>
            </a:extLst>
          </p:cNvPr>
          <p:cNvSpPr txBox="1"/>
          <p:nvPr/>
        </p:nvSpPr>
        <p:spPr>
          <a:xfrm>
            <a:off x="5138057" y="419697"/>
            <a:ext cx="6912429" cy="199785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What is often referred to as “Spark” is the base engine formally called the “Spark Core.”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fault-tolerant Spark Core is the base engine for large-scale parallel and distributed data processing.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Core manages memory and task scheduling.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Core also contains the APIs used to define RDDs and other datatypes.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Core also parallelizes a distributed collection of elements across the cluster.</a:t>
            </a:r>
          </a:p>
        </p:txBody>
      </p:sp>
    </p:spTree>
    <p:extLst>
      <p:ext uri="{BB962C8B-B14F-4D97-AF65-F5344CB8AC3E}">
        <p14:creationId xmlns:p14="http://schemas.microsoft.com/office/powerpoint/2010/main" val="1839209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11BF99-41C1-4F3C-CE4E-F5BDDF035FE3}"/>
              </a:ext>
            </a:extLst>
          </p:cNvPr>
          <p:cNvSpPr txBox="1"/>
          <p:nvPr/>
        </p:nvSpPr>
        <p:spPr>
          <a:xfrm>
            <a:off x="0" y="3567484"/>
            <a:ext cx="12192000"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can </a:t>
            </a:r>
            <a:r>
              <a:rPr lang="en-CA" sz="1400" b="1" i="0" dirty="0">
                <a:solidFill>
                  <a:srgbClr val="333333"/>
                </a:solidFill>
                <a:effectLst/>
                <a:latin typeface="OpenSans"/>
              </a:rPr>
              <a:t>start additional executor </a:t>
            </a:r>
            <a:r>
              <a:rPr lang="en-CA" sz="1400" b="0" i="0" dirty="0">
                <a:solidFill>
                  <a:srgbClr val="333333"/>
                </a:solidFill>
                <a:effectLst/>
                <a:latin typeface="OpenSans"/>
              </a:rPr>
              <a:t>processes </a:t>
            </a:r>
            <a:r>
              <a:rPr lang="en-CA" sz="1400" b="1" i="0" dirty="0">
                <a:solidFill>
                  <a:srgbClr val="333333"/>
                </a:solidFill>
                <a:effectLst/>
                <a:latin typeface="OpenSans"/>
              </a:rPr>
              <a:t>on a worker </a:t>
            </a:r>
            <a:r>
              <a:rPr lang="en-CA" sz="1400" b="0" i="0" dirty="0">
                <a:solidFill>
                  <a:srgbClr val="333333"/>
                </a:solidFill>
                <a:effectLst/>
                <a:latin typeface="OpenSans"/>
              </a:rPr>
              <a:t>if there </a:t>
            </a:r>
            <a:r>
              <a:rPr lang="en-CA" sz="1400" b="0" i="0" u="sng" dirty="0">
                <a:solidFill>
                  <a:srgbClr val="333333"/>
                </a:solidFill>
                <a:effectLst/>
                <a:latin typeface="OpenSans"/>
              </a:rPr>
              <a:t>is enough memory and cores </a:t>
            </a:r>
            <a:r>
              <a:rPr lang="en-CA" sz="1400" b="0" i="0" dirty="0">
                <a:solidFill>
                  <a:srgbClr val="333333"/>
                </a:solidFill>
                <a:effectLst/>
                <a:latin typeface="OpenSans"/>
              </a:rPr>
              <a:t>available.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Similarly, </a:t>
            </a:r>
            <a:r>
              <a:rPr lang="en-CA" sz="1400" b="1" i="0" dirty="0">
                <a:solidFill>
                  <a:srgbClr val="333333"/>
                </a:solidFill>
                <a:effectLst/>
                <a:latin typeface="OpenSans"/>
              </a:rPr>
              <a:t>executors </a:t>
            </a:r>
            <a:r>
              <a:rPr lang="en-CA" sz="1400" b="0" i="0" dirty="0">
                <a:solidFill>
                  <a:srgbClr val="333333"/>
                </a:solidFill>
                <a:effectLst/>
                <a:latin typeface="OpenSans"/>
              </a:rPr>
              <a:t>can also take </a:t>
            </a:r>
            <a:r>
              <a:rPr lang="en-CA" sz="1400" b="1" i="0" dirty="0">
                <a:solidFill>
                  <a:srgbClr val="333333"/>
                </a:solidFill>
                <a:effectLst/>
                <a:latin typeface="OpenSans"/>
              </a:rPr>
              <a:t>multiple cores </a:t>
            </a:r>
            <a:r>
              <a:rPr lang="en-CA" sz="1400" b="0" i="0" dirty="0">
                <a:solidFill>
                  <a:srgbClr val="333333"/>
                </a:solidFill>
                <a:effectLst/>
                <a:latin typeface="OpenSans"/>
              </a:rPr>
              <a:t>for </a:t>
            </a:r>
            <a:r>
              <a:rPr lang="en-CA" sz="1400" b="0" i="0" u="sng" dirty="0">
                <a:solidFill>
                  <a:srgbClr val="333333"/>
                </a:solidFill>
                <a:effectLst/>
                <a:latin typeface="OpenSans"/>
              </a:rPr>
              <a:t>multithreaded calculations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Spark distributes RDDs </a:t>
            </a:r>
            <a:r>
              <a:rPr lang="en-CA" sz="1400" b="0" i="0" u="sng" dirty="0">
                <a:solidFill>
                  <a:srgbClr val="333333"/>
                </a:solidFill>
                <a:effectLst/>
                <a:latin typeface="OpenSans"/>
              </a:rPr>
              <a:t>among executors.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Communication occurs among the driver and the executors.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driver contains the Spark jobs that the application needs to run and splits the jobs into tasks submitted to the executors.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0" i="0" dirty="0">
                <a:solidFill>
                  <a:srgbClr val="333333"/>
                </a:solidFill>
                <a:effectLst/>
                <a:highlight>
                  <a:srgbClr val="FFFF00"/>
                </a:highlight>
                <a:latin typeface="OpenSans"/>
              </a:rPr>
              <a:t>driver receives the task </a:t>
            </a:r>
            <a:r>
              <a:rPr lang="en-CA" sz="1400" b="0" i="0" dirty="0">
                <a:solidFill>
                  <a:srgbClr val="333333"/>
                </a:solidFill>
                <a:effectLst/>
                <a:latin typeface="OpenSans"/>
              </a:rPr>
              <a:t>results when </a:t>
            </a:r>
            <a:r>
              <a:rPr lang="en-CA" sz="1400" b="0" i="0" dirty="0">
                <a:solidFill>
                  <a:srgbClr val="333333"/>
                </a:solidFill>
                <a:effectLst/>
                <a:highlight>
                  <a:srgbClr val="FFFF00"/>
                </a:highlight>
                <a:latin typeface="OpenSans"/>
              </a:rPr>
              <a:t>the executors complete the tasks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If Apache Spark were a large organization or company, the driver code would be the executive management of that company that makes decisions about allocating work, obtaining capital, and more.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junior employees are the executors who do the jobs assigned to them with the resources provided.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worker nodes correspond to the physical office space that the employees occupy.</a:t>
            </a:r>
          </a:p>
        </p:txBody>
      </p:sp>
      <p:pic>
        <p:nvPicPr>
          <p:cNvPr id="4" name="Picture 3">
            <a:extLst>
              <a:ext uri="{FF2B5EF4-FFF2-40B4-BE49-F238E27FC236}">
                <a16:creationId xmlns:a16="http://schemas.microsoft.com/office/drawing/2014/main" id="{EA3CCF96-6821-7696-ACD0-DAF581D84109}"/>
              </a:ext>
            </a:extLst>
          </p:cNvPr>
          <p:cNvPicPr>
            <a:picLocks noChangeAspect="1"/>
          </p:cNvPicPr>
          <p:nvPr/>
        </p:nvPicPr>
        <p:blipFill>
          <a:blip r:embed="rId2"/>
          <a:stretch>
            <a:fillRect/>
          </a:stretch>
        </p:blipFill>
        <p:spPr>
          <a:xfrm>
            <a:off x="105851" y="0"/>
            <a:ext cx="7330626" cy="3567484"/>
          </a:xfrm>
          <a:prstGeom prst="rect">
            <a:avLst/>
          </a:prstGeom>
        </p:spPr>
      </p:pic>
      <p:sp>
        <p:nvSpPr>
          <p:cNvPr id="6" name="TextBox 5">
            <a:extLst>
              <a:ext uri="{FF2B5EF4-FFF2-40B4-BE49-F238E27FC236}">
                <a16:creationId xmlns:a16="http://schemas.microsoft.com/office/drawing/2014/main" id="{0246E79A-6323-4B27-6ACA-D7D519F1A102}"/>
              </a:ext>
            </a:extLst>
          </p:cNvPr>
          <p:cNvSpPr txBox="1"/>
          <p:nvPr/>
        </p:nvSpPr>
        <p:spPr>
          <a:xfrm>
            <a:off x="7436477" y="1754311"/>
            <a:ext cx="4649672" cy="167468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To understand how Spark scales with big data, let’s review the Spark Application Architecture.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Spark Application consists of the </a:t>
            </a:r>
            <a:r>
              <a:rPr lang="en-CA" sz="1400" b="1" i="0" dirty="0">
                <a:solidFill>
                  <a:srgbClr val="333333"/>
                </a:solidFill>
                <a:effectLst/>
                <a:latin typeface="OpenSans"/>
              </a:rPr>
              <a:t>driver program </a:t>
            </a:r>
            <a:r>
              <a:rPr lang="en-CA" sz="1400" b="0" i="0" dirty="0">
                <a:solidFill>
                  <a:srgbClr val="333333"/>
                </a:solidFill>
                <a:effectLst/>
                <a:latin typeface="OpenSans"/>
              </a:rPr>
              <a:t>and the </a:t>
            </a:r>
            <a:r>
              <a:rPr lang="en-CA" sz="1400" b="1" i="0" dirty="0">
                <a:solidFill>
                  <a:srgbClr val="333333"/>
                </a:solidFill>
                <a:effectLst/>
                <a:latin typeface="OpenSans"/>
              </a:rPr>
              <a:t>executor program. </a:t>
            </a:r>
          </a:p>
          <a:p>
            <a:pPr marL="285750" indent="-285750" algn="l">
              <a:lnSpc>
                <a:spcPct val="150000"/>
              </a:lnSpc>
              <a:buFont typeface="Arial" panose="020B0604020202020204" pitchFamily="34" charset="0"/>
              <a:buChar char="•"/>
            </a:pPr>
            <a:r>
              <a:rPr lang="en-CA" sz="1400" b="0" i="0" u="sng" dirty="0">
                <a:solidFill>
                  <a:srgbClr val="333333"/>
                </a:solidFill>
                <a:effectLst/>
                <a:latin typeface="OpenSans"/>
              </a:rPr>
              <a:t>Executor programs run on worker nodes. </a:t>
            </a:r>
          </a:p>
        </p:txBody>
      </p:sp>
    </p:spTree>
    <p:extLst>
      <p:ext uri="{BB962C8B-B14F-4D97-AF65-F5344CB8AC3E}">
        <p14:creationId xmlns:p14="http://schemas.microsoft.com/office/powerpoint/2010/main" val="4228253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C30D0D-AB2C-4E1E-EF6B-150D9911C039}"/>
              </a:ext>
            </a:extLst>
          </p:cNvPr>
          <p:cNvPicPr>
            <a:picLocks noChangeAspect="1"/>
          </p:cNvPicPr>
          <p:nvPr/>
        </p:nvPicPr>
        <p:blipFill>
          <a:blip r:embed="rId2"/>
          <a:stretch>
            <a:fillRect/>
          </a:stretch>
        </p:blipFill>
        <p:spPr>
          <a:xfrm>
            <a:off x="191406" y="0"/>
            <a:ext cx="6829879" cy="3842996"/>
          </a:xfrm>
          <a:prstGeom prst="rect">
            <a:avLst/>
          </a:prstGeom>
        </p:spPr>
      </p:pic>
      <p:sp>
        <p:nvSpPr>
          <p:cNvPr id="4" name="TextBox 3">
            <a:extLst>
              <a:ext uri="{FF2B5EF4-FFF2-40B4-BE49-F238E27FC236}">
                <a16:creationId xmlns:a16="http://schemas.microsoft.com/office/drawing/2014/main" id="{5C4B0414-A2CA-C8E3-AB18-079A37C27A34}"/>
              </a:ext>
            </a:extLst>
          </p:cNvPr>
          <p:cNvSpPr txBox="1"/>
          <p:nvPr/>
        </p:nvSpPr>
        <p:spPr>
          <a:xfrm>
            <a:off x="7021285" y="329978"/>
            <a:ext cx="4767944" cy="880177"/>
          </a:xfrm>
          <a:prstGeom prst="rect">
            <a:avLst/>
          </a:prstGeom>
          <a:noFill/>
        </p:spPr>
        <p:txBody>
          <a:bodyPr wrap="square">
            <a:spAutoFit/>
          </a:bodyPr>
          <a:lstStyle/>
          <a:p>
            <a:pPr>
              <a:lnSpc>
                <a:spcPct val="150000"/>
              </a:lnSpc>
            </a:pPr>
            <a:r>
              <a:rPr lang="en-CA" b="0" i="0" dirty="0">
                <a:solidFill>
                  <a:srgbClr val="1F1F1F"/>
                </a:solidFill>
                <a:effectLst/>
                <a:latin typeface="Source Sans Pro" panose="020B0503030403020204" pitchFamily="34" charset="0"/>
              </a:rPr>
              <a:t>You can add additional worker nodes to scale big data processing incrementally. </a:t>
            </a:r>
            <a:endParaRPr lang="en-US" dirty="0"/>
          </a:p>
        </p:txBody>
      </p:sp>
      <p:pic>
        <p:nvPicPr>
          <p:cNvPr id="5" name="Picture 4">
            <a:extLst>
              <a:ext uri="{FF2B5EF4-FFF2-40B4-BE49-F238E27FC236}">
                <a16:creationId xmlns:a16="http://schemas.microsoft.com/office/drawing/2014/main" id="{65775124-52DD-F5EB-4354-127F95C9709F}"/>
              </a:ext>
            </a:extLst>
          </p:cNvPr>
          <p:cNvPicPr>
            <a:picLocks noChangeAspect="1"/>
          </p:cNvPicPr>
          <p:nvPr/>
        </p:nvPicPr>
        <p:blipFill>
          <a:blip r:embed="rId3"/>
          <a:stretch>
            <a:fillRect/>
          </a:stretch>
        </p:blipFill>
        <p:spPr>
          <a:xfrm>
            <a:off x="6096000" y="4055810"/>
            <a:ext cx="6007166" cy="2726329"/>
          </a:xfrm>
          <a:prstGeom prst="rect">
            <a:avLst/>
          </a:prstGeom>
        </p:spPr>
      </p:pic>
    </p:spTree>
    <p:extLst>
      <p:ext uri="{BB962C8B-B14F-4D97-AF65-F5344CB8AC3E}">
        <p14:creationId xmlns:p14="http://schemas.microsoft.com/office/powerpoint/2010/main" val="3016549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F52385-3922-F876-1879-2332315C20EE}"/>
              </a:ext>
            </a:extLst>
          </p:cNvPr>
          <p:cNvSpPr txBox="1"/>
          <p:nvPr/>
        </p:nvSpPr>
        <p:spPr>
          <a:xfrm>
            <a:off x="250371" y="141905"/>
            <a:ext cx="6096000" cy="400110"/>
          </a:xfrm>
          <a:prstGeom prst="rect">
            <a:avLst/>
          </a:prstGeom>
          <a:noFill/>
        </p:spPr>
        <p:txBody>
          <a:bodyPr wrap="square">
            <a:spAutoFit/>
          </a:bodyPr>
          <a:lstStyle/>
          <a:p>
            <a:pPr algn="l"/>
            <a:r>
              <a:rPr lang="en-CA" sz="2000" b="1" i="0" u="sng" dirty="0" err="1">
                <a:effectLst/>
              </a:rPr>
              <a:t>Dataframes</a:t>
            </a:r>
            <a:r>
              <a:rPr lang="en-CA" sz="2000" b="1" i="0" u="sng" dirty="0">
                <a:effectLst/>
              </a:rPr>
              <a:t> and </a:t>
            </a:r>
            <a:r>
              <a:rPr lang="en-CA" sz="2000" b="1" i="0" u="sng" dirty="0" err="1">
                <a:effectLst/>
              </a:rPr>
              <a:t>SparkSQL</a:t>
            </a:r>
            <a:endParaRPr lang="en-CA" sz="2000" b="1" i="0" u="sng" dirty="0">
              <a:effectLst/>
            </a:endParaRPr>
          </a:p>
        </p:txBody>
      </p:sp>
      <p:sp>
        <p:nvSpPr>
          <p:cNvPr id="5" name="TextBox 4">
            <a:extLst>
              <a:ext uri="{FF2B5EF4-FFF2-40B4-BE49-F238E27FC236}">
                <a16:creationId xmlns:a16="http://schemas.microsoft.com/office/drawing/2014/main" id="{6A558C80-5799-2ED4-7579-19A0ECC38B16}"/>
              </a:ext>
            </a:extLst>
          </p:cNvPr>
          <p:cNvSpPr txBox="1"/>
          <p:nvPr/>
        </p:nvSpPr>
        <p:spPr>
          <a:xfrm>
            <a:off x="3407229" y="141905"/>
            <a:ext cx="6096000" cy="1600438"/>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Define </a:t>
            </a:r>
            <a:r>
              <a:rPr lang="en-CA" sz="1400" b="0" i="0" dirty="0" err="1">
                <a:solidFill>
                  <a:srgbClr val="333333"/>
                </a:solidFill>
                <a:effectLst/>
                <a:latin typeface="OpenSans"/>
              </a:rPr>
              <a:t>SparkSQL</a:t>
            </a:r>
            <a:r>
              <a:rPr lang="en-CA" sz="1400" b="0" i="0" dirty="0">
                <a:solidFill>
                  <a:srgbClr val="333333"/>
                </a:solidFill>
                <a:effectLst/>
                <a:latin typeface="OpenSans"/>
              </a:rPr>
              <a:t>, </a:t>
            </a:r>
          </a:p>
          <a:p>
            <a:pPr marL="285750" indent="-285750" algn="l">
              <a:buFont typeface="Wingdings" pitchFamily="2" charset="2"/>
              <a:buChar char="q"/>
            </a:pPr>
            <a:r>
              <a:rPr lang="en-CA" sz="1400" b="0" i="0" dirty="0">
                <a:solidFill>
                  <a:srgbClr val="333333"/>
                </a:solidFill>
                <a:effectLst/>
                <a:latin typeface="OpenSans"/>
              </a:rPr>
              <a:t>define the parts of a Spark SQL query, </a:t>
            </a:r>
          </a:p>
          <a:p>
            <a:pPr marL="285750" indent="-285750" algn="l">
              <a:buFont typeface="Wingdings" pitchFamily="2" charset="2"/>
              <a:buChar char="q"/>
            </a:pPr>
            <a:r>
              <a:rPr lang="en-CA" sz="1400" b="0" i="0" dirty="0">
                <a:solidFill>
                  <a:srgbClr val="333333"/>
                </a:solidFill>
                <a:effectLst/>
                <a:latin typeface="OpenSans"/>
              </a:rPr>
              <a:t>explain the benefits of using </a:t>
            </a:r>
            <a:r>
              <a:rPr lang="en-CA" sz="1400" b="0" i="0" dirty="0" err="1">
                <a:solidFill>
                  <a:srgbClr val="333333"/>
                </a:solidFill>
                <a:effectLst/>
                <a:latin typeface="OpenSans"/>
              </a:rPr>
              <a:t>SparkSQL</a:t>
            </a:r>
            <a:r>
              <a:rPr lang="en-CA" sz="1400" b="0" i="0" dirty="0">
                <a:solidFill>
                  <a:srgbClr val="333333"/>
                </a:solidFill>
                <a:effectLst/>
                <a:latin typeface="OpenSans"/>
              </a:rPr>
              <a:t>. </a:t>
            </a:r>
          </a:p>
          <a:p>
            <a:pPr marL="285750" indent="-285750" algn="l">
              <a:buFont typeface="Wingdings" pitchFamily="2" charset="2"/>
              <a:buChar char="q"/>
            </a:pPr>
            <a:r>
              <a:rPr lang="en-CA" sz="1400" b="0" i="0" dirty="0">
                <a:solidFill>
                  <a:srgbClr val="333333"/>
                </a:solidFill>
                <a:effectLst/>
                <a:latin typeface="OpenSans"/>
              </a:rPr>
              <a:t>Describe what </a:t>
            </a:r>
            <a:r>
              <a:rPr lang="en-CA" sz="1400" b="0" i="0" dirty="0" err="1">
                <a:solidFill>
                  <a:srgbClr val="333333"/>
                </a:solidFill>
                <a:effectLst/>
                <a:latin typeface="OpenSans"/>
              </a:rPr>
              <a:t>DataFrames</a:t>
            </a:r>
            <a:r>
              <a:rPr lang="en-CA" sz="1400" b="0" i="0" dirty="0">
                <a:solidFill>
                  <a:srgbClr val="333333"/>
                </a:solidFill>
                <a:effectLst/>
                <a:latin typeface="OpenSans"/>
              </a:rPr>
              <a:t> are, </a:t>
            </a:r>
          </a:p>
          <a:p>
            <a:pPr marL="285750" indent="-285750" algn="l">
              <a:buFont typeface="Wingdings" pitchFamily="2" charset="2"/>
              <a:buChar char="q"/>
            </a:pPr>
            <a:r>
              <a:rPr lang="en-CA" sz="1400" b="0" i="0" dirty="0">
                <a:solidFill>
                  <a:srgbClr val="333333"/>
                </a:solidFill>
                <a:effectLst/>
                <a:latin typeface="OpenSans"/>
              </a:rPr>
              <a:t>define the parts of a </a:t>
            </a:r>
            <a:r>
              <a:rPr lang="en-CA" sz="1400" b="0" i="0" dirty="0" err="1">
                <a:solidFill>
                  <a:srgbClr val="333333"/>
                </a:solidFill>
                <a:effectLst/>
                <a:latin typeface="OpenSans"/>
              </a:rPr>
              <a:t>DataFrame</a:t>
            </a:r>
            <a:r>
              <a:rPr lang="en-CA" sz="1400" b="0" i="0" dirty="0">
                <a:solidFill>
                  <a:srgbClr val="333333"/>
                </a:solidFill>
                <a:effectLst/>
                <a:latin typeface="OpenSans"/>
              </a:rPr>
              <a:t> query, </a:t>
            </a:r>
          </a:p>
          <a:p>
            <a:pPr marL="285750" indent="-285750" algn="l">
              <a:buFont typeface="Wingdings" pitchFamily="2" charset="2"/>
              <a:buChar char="q"/>
            </a:pPr>
            <a:r>
              <a:rPr lang="en-CA" sz="1400" b="0" i="0" dirty="0">
                <a:solidFill>
                  <a:srgbClr val="333333"/>
                </a:solidFill>
                <a:effectLst/>
                <a:latin typeface="OpenSans"/>
              </a:rPr>
              <a:t>explain the benefits of using a </a:t>
            </a:r>
            <a:r>
              <a:rPr lang="en-CA" sz="1400" b="0" i="0" dirty="0" err="1">
                <a:solidFill>
                  <a:srgbClr val="333333"/>
                </a:solidFill>
                <a:effectLst/>
                <a:latin typeface="OpenSans"/>
              </a:rPr>
              <a:t>DataFrame</a:t>
            </a:r>
            <a:r>
              <a:rPr lang="en-CA" sz="1400" b="0" i="0" dirty="0">
                <a:solidFill>
                  <a:srgbClr val="333333"/>
                </a:solidFill>
                <a:effectLst/>
                <a:latin typeface="OpenSans"/>
              </a:rPr>
              <a:t>. </a:t>
            </a:r>
            <a:endParaRPr lang="en-CA" sz="1400" dirty="0">
              <a:solidFill>
                <a:srgbClr val="333333"/>
              </a:solidFill>
              <a:latin typeface="OpenSans"/>
            </a:endParaRPr>
          </a:p>
          <a:p>
            <a:pPr marL="285750" indent="-285750" algn="l">
              <a:buFont typeface="Wingdings" pitchFamily="2" charset="2"/>
              <a:buChar char="q"/>
            </a:pPr>
            <a:r>
              <a:rPr lang="en-CA" sz="1400" b="0" i="0" dirty="0">
                <a:solidFill>
                  <a:srgbClr val="333333"/>
                </a:solidFill>
                <a:effectLst/>
                <a:latin typeface="OpenSans"/>
              </a:rPr>
              <a:t>Explain how </a:t>
            </a:r>
            <a:r>
              <a:rPr lang="en-CA" sz="1400" b="0" i="0" dirty="0" err="1">
                <a:solidFill>
                  <a:srgbClr val="333333"/>
                </a:solidFill>
                <a:effectLst/>
                <a:latin typeface="OpenSans"/>
              </a:rPr>
              <a:t>DataFrames</a:t>
            </a:r>
            <a:r>
              <a:rPr lang="en-CA" sz="1400" b="0" i="0" dirty="0">
                <a:solidFill>
                  <a:srgbClr val="333333"/>
                </a:solidFill>
                <a:effectLst/>
                <a:latin typeface="OpenSans"/>
              </a:rPr>
              <a:t> work with Spark SQL.</a:t>
            </a:r>
          </a:p>
        </p:txBody>
      </p:sp>
      <p:pic>
        <p:nvPicPr>
          <p:cNvPr id="6" name="Picture 5">
            <a:extLst>
              <a:ext uri="{FF2B5EF4-FFF2-40B4-BE49-F238E27FC236}">
                <a16:creationId xmlns:a16="http://schemas.microsoft.com/office/drawing/2014/main" id="{7AE406AA-056A-1A3F-F6B2-C57E51341DD2}"/>
              </a:ext>
            </a:extLst>
          </p:cNvPr>
          <p:cNvPicPr>
            <a:picLocks noChangeAspect="1"/>
          </p:cNvPicPr>
          <p:nvPr/>
        </p:nvPicPr>
        <p:blipFill>
          <a:blip r:embed="rId2"/>
          <a:stretch>
            <a:fillRect/>
          </a:stretch>
        </p:blipFill>
        <p:spPr>
          <a:xfrm>
            <a:off x="0" y="1945499"/>
            <a:ext cx="4851400" cy="2730500"/>
          </a:xfrm>
          <a:prstGeom prst="rect">
            <a:avLst/>
          </a:prstGeom>
        </p:spPr>
      </p:pic>
      <p:sp>
        <p:nvSpPr>
          <p:cNvPr id="8" name="TextBox 7">
            <a:extLst>
              <a:ext uri="{FF2B5EF4-FFF2-40B4-BE49-F238E27FC236}">
                <a16:creationId xmlns:a16="http://schemas.microsoft.com/office/drawing/2014/main" id="{135020DA-7BF2-A85B-4057-475D63872B06}"/>
              </a:ext>
            </a:extLst>
          </p:cNvPr>
          <p:cNvSpPr txBox="1"/>
          <p:nvPr/>
        </p:nvSpPr>
        <p:spPr>
          <a:xfrm>
            <a:off x="4851401" y="2150239"/>
            <a:ext cx="7340600" cy="232102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SQL is a Spark module for structured data processing.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interact with Spark SQL using SQL queries and the </a:t>
            </a:r>
            <a:r>
              <a:rPr lang="en-CA" sz="1400" b="0" i="0" dirty="0" err="1">
                <a:solidFill>
                  <a:srgbClr val="333333"/>
                </a:solidFill>
                <a:effectLst/>
                <a:latin typeface="OpenSans"/>
              </a:rPr>
              <a:t>DataFrame</a:t>
            </a:r>
            <a:r>
              <a:rPr lang="en-CA" sz="1400" b="0" i="0" dirty="0">
                <a:solidFill>
                  <a:srgbClr val="333333"/>
                </a:solidFill>
                <a:effectLst/>
                <a:latin typeface="OpenSans"/>
              </a:rPr>
              <a:t> API.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SQL supports Java, Scala, Python, and R APIs.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SQL uses the same execution engine to compute the result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independently of which API or language you are using for the computation.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Developers can use the API that provides the most natural way to express a given transformation.</a:t>
            </a:r>
          </a:p>
        </p:txBody>
      </p:sp>
    </p:spTree>
    <p:extLst>
      <p:ext uri="{BB962C8B-B14F-4D97-AF65-F5344CB8AC3E}">
        <p14:creationId xmlns:p14="http://schemas.microsoft.com/office/powerpoint/2010/main" val="925345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2E0D30-62F1-34DA-A8B5-FEFA20111822}"/>
              </a:ext>
            </a:extLst>
          </p:cNvPr>
          <p:cNvPicPr>
            <a:picLocks noChangeAspect="1"/>
          </p:cNvPicPr>
          <p:nvPr/>
        </p:nvPicPr>
        <p:blipFill>
          <a:blip r:embed="rId2"/>
          <a:stretch>
            <a:fillRect/>
          </a:stretch>
        </p:blipFill>
        <p:spPr>
          <a:xfrm>
            <a:off x="226785" y="228600"/>
            <a:ext cx="3987800" cy="2438400"/>
          </a:xfrm>
          <a:prstGeom prst="rect">
            <a:avLst/>
          </a:prstGeom>
        </p:spPr>
      </p:pic>
      <p:sp>
        <p:nvSpPr>
          <p:cNvPr id="4" name="TextBox 3">
            <a:extLst>
              <a:ext uri="{FF2B5EF4-FFF2-40B4-BE49-F238E27FC236}">
                <a16:creationId xmlns:a16="http://schemas.microsoft.com/office/drawing/2014/main" id="{BB714328-A4C3-5340-A980-7DF032052468}"/>
              </a:ext>
            </a:extLst>
          </p:cNvPr>
          <p:cNvSpPr txBox="1"/>
          <p:nvPr/>
        </p:nvSpPr>
        <p:spPr>
          <a:xfrm>
            <a:off x="4441371" y="250371"/>
            <a:ext cx="7523844" cy="102835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Here is an example of a Spark SQL query using Python.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query select star from people statement is the SQL query run using Spark SQL.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entity “people” was registered as a table view before this command.</a:t>
            </a:r>
          </a:p>
        </p:txBody>
      </p:sp>
      <p:pic>
        <p:nvPicPr>
          <p:cNvPr id="5" name="Picture 4">
            <a:extLst>
              <a:ext uri="{FF2B5EF4-FFF2-40B4-BE49-F238E27FC236}">
                <a16:creationId xmlns:a16="http://schemas.microsoft.com/office/drawing/2014/main" id="{99DF078C-DD78-7344-9162-54DCC347AE23}"/>
              </a:ext>
            </a:extLst>
          </p:cNvPr>
          <p:cNvPicPr>
            <a:picLocks noChangeAspect="1"/>
          </p:cNvPicPr>
          <p:nvPr/>
        </p:nvPicPr>
        <p:blipFill>
          <a:blip r:embed="rId3"/>
          <a:stretch>
            <a:fillRect/>
          </a:stretch>
        </p:blipFill>
        <p:spPr>
          <a:xfrm>
            <a:off x="226785" y="2831193"/>
            <a:ext cx="4826000" cy="2501900"/>
          </a:xfrm>
          <a:prstGeom prst="rect">
            <a:avLst/>
          </a:prstGeom>
        </p:spPr>
      </p:pic>
      <p:sp>
        <p:nvSpPr>
          <p:cNvPr id="7" name="TextBox 6">
            <a:extLst>
              <a:ext uri="{FF2B5EF4-FFF2-40B4-BE49-F238E27FC236}">
                <a16:creationId xmlns:a16="http://schemas.microsoft.com/office/drawing/2014/main" id="{4CEF7FE4-8C51-AFC9-EABC-F841D32F9751}"/>
              </a:ext>
            </a:extLst>
          </p:cNvPr>
          <p:cNvSpPr txBox="1"/>
          <p:nvPr/>
        </p:nvSpPr>
        <p:spPr>
          <a:xfrm>
            <a:off x="5052784" y="3066480"/>
            <a:ext cx="7139215" cy="153151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Unlike the basic Spark RDD API, Spark SQL includes a cost-based optimizer, columnar storage, and code generation to perform optimizations that provide Spark with additional information about the structure of both the data and the computation in process.</a:t>
            </a:r>
          </a:p>
        </p:txBody>
      </p:sp>
    </p:spTree>
    <p:extLst>
      <p:ext uri="{BB962C8B-B14F-4D97-AF65-F5344CB8AC3E}">
        <p14:creationId xmlns:p14="http://schemas.microsoft.com/office/powerpoint/2010/main" val="3502661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E77924-462B-AAF7-4CD3-6D25E658D9B1}"/>
              </a:ext>
            </a:extLst>
          </p:cNvPr>
          <p:cNvPicPr>
            <a:picLocks noChangeAspect="1"/>
          </p:cNvPicPr>
          <p:nvPr/>
        </p:nvPicPr>
        <p:blipFill>
          <a:blip r:embed="rId2"/>
          <a:stretch>
            <a:fillRect/>
          </a:stretch>
        </p:blipFill>
        <p:spPr>
          <a:xfrm>
            <a:off x="0" y="0"/>
            <a:ext cx="5003800" cy="2120900"/>
          </a:xfrm>
          <a:prstGeom prst="rect">
            <a:avLst/>
          </a:prstGeom>
        </p:spPr>
      </p:pic>
      <p:sp>
        <p:nvSpPr>
          <p:cNvPr id="4" name="TextBox 3">
            <a:extLst>
              <a:ext uri="{FF2B5EF4-FFF2-40B4-BE49-F238E27FC236}">
                <a16:creationId xmlns:a16="http://schemas.microsoft.com/office/drawing/2014/main" id="{4498F588-CFFB-3F82-AC67-1BDAB304E11E}"/>
              </a:ext>
            </a:extLst>
          </p:cNvPr>
          <p:cNvSpPr txBox="1"/>
          <p:nvPr/>
        </p:nvSpPr>
        <p:spPr>
          <a:xfrm>
            <a:off x="5003799" y="0"/>
            <a:ext cx="7079343" cy="167468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err="1">
                <a:solidFill>
                  <a:srgbClr val="333333"/>
                </a:solidFill>
                <a:effectLst/>
                <a:latin typeface="OpenSans"/>
              </a:rPr>
              <a:t>DataFrame</a:t>
            </a:r>
            <a:r>
              <a:rPr lang="en-CA" sz="1400" dirty="0">
                <a:solidFill>
                  <a:srgbClr val="333333"/>
                </a:solidFill>
                <a:latin typeface="OpenSans"/>
              </a:rPr>
              <a:t> :</a:t>
            </a:r>
            <a:r>
              <a:rPr lang="en-CA" sz="1400" b="0" i="0" dirty="0">
                <a:solidFill>
                  <a:srgbClr val="333333"/>
                </a:solidFill>
                <a:effectLst/>
                <a:latin typeface="OpenSans"/>
              </a:rPr>
              <a:t> A </a:t>
            </a:r>
            <a:r>
              <a:rPr lang="en-CA" sz="1400" b="0" i="0" dirty="0" err="1">
                <a:solidFill>
                  <a:srgbClr val="333333"/>
                </a:solidFill>
                <a:effectLst/>
                <a:latin typeface="OpenSans"/>
              </a:rPr>
              <a:t>DataFrame</a:t>
            </a:r>
            <a:r>
              <a:rPr lang="en-CA" sz="1400" b="0" i="0" dirty="0">
                <a:solidFill>
                  <a:srgbClr val="333333"/>
                </a:solidFill>
                <a:effectLst/>
                <a:latin typeface="OpenSans"/>
              </a:rPr>
              <a:t> is a collection of data organized into named columns. </a:t>
            </a:r>
          </a:p>
          <a:p>
            <a:pPr marL="285750" indent="-285750" algn="l">
              <a:lnSpc>
                <a:spcPct val="150000"/>
              </a:lnSpc>
              <a:buFont typeface="Arial" panose="020B0604020202020204" pitchFamily="34" charset="0"/>
              <a:buChar char="•"/>
            </a:pPr>
            <a:r>
              <a:rPr lang="en-CA" sz="1400" b="0" i="0" dirty="0" err="1">
                <a:solidFill>
                  <a:srgbClr val="333333"/>
                </a:solidFill>
                <a:effectLst/>
                <a:latin typeface="OpenSans"/>
              </a:rPr>
              <a:t>DataFrames</a:t>
            </a:r>
            <a:r>
              <a:rPr lang="en-CA" sz="1400" b="0" i="0" dirty="0">
                <a:solidFill>
                  <a:srgbClr val="333333"/>
                </a:solidFill>
                <a:effectLst/>
                <a:latin typeface="OpenSans"/>
              </a:rPr>
              <a:t> are conceptually equivalent to a table in a relational database and similar to a data frame in R/Python, but with richer optimizations. </a:t>
            </a:r>
          </a:p>
          <a:p>
            <a:pPr marL="285750" indent="-285750" algn="l">
              <a:lnSpc>
                <a:spcPct val="150000"/>
              </a:lnSpc>
              <a:buFont typeface="Arial" panose="020B0604020202020204" pitchFamily="34" charset="0"/>
              <a:buChar char="•"/>
            </a:pPr>
            <a:r>
              <a:rPr lang="en-CA" sz="1400" b="0" i="0" dirty="0" err="1">
                <a:solidFill>
                  <a:srgbClr val="333333"/>
                </a:solidFill>
                <a:effectLst/>
                <a:latin typeface="OpenSans"/>
              </a:rPr>
              <a:t>DataFrames</a:t>
            </a:r>
            <a:r>
              <a:rPr lang="en-CA" sz="1400" b="0" i="0" dirty="0">
                <a:solidFill>
                  <a:srgbClr val="333333"/>
                </a:solidFill>
                <a:effectLst/>
                <a:latin typeface="OpenSans"/>
              </a:rPr>
              <a:t> are built on top of the Spark SQL RDD API. </a:t>
            </a:r>
          </a:p>
          <a:p>
            <a:pPr marL="285750" indent="-285750" algn="l">
              <a:lnSpc>
                <a:spcPct val="150000"/>
              </a:lnSpc>
              <a:buFont typeface="Arial" panose="020B0604020202020204" pitchFamily="34" charset="0"/>
              <a:buChar char="•"/>
            </a:pPr>
            <a:r>
              <a:rPr lang="en-CA" sz="1400" b="0" i="0" dirty="0" err="1">
                <a:solidFill>
                  <a:srgbClr val="333333"/>
                </a:solidFill>
                <a:effectLst/>
                <a:latin typeface="OpenSans"/>
              </a:rPr>
              <a:t>DataFrames</a:t>
            </a:r>
            <a:r>
              <a:rPr lang="en-CA" sz="1400" b="0" i="0" dirty="0">
                <a:solidFill>
                  <a:srgbClr val="333333"/>
                </a:solidFill>
                <a:effectLst/>
                <a:latin typeface="OpenSans"/>
              </a:rPr>
              <a:t> use RDDs to perform relational queries.</a:t>
            </a:r>
          </a:p>
        </p:txBody>
      </p:sp>
      <p:pic>
        <p:nvPicPr>
          <p:cNvPr id="5" name="Picture 4">
            <a:extLst>
              <a:ext uri="{FF2B5EF4-FFF2-40B4-BE49-F238E27FC236}">
                <a16:creationId xmlns:a16="http://schemas.microsoft.com/office/drawing/2014/main" id="{CB3C4129-6BA1-44EF-47F7-46ED43AA7C5A}"/>
              </a:ext>
            </a:extLst>
          </p:cNvPr>
          <p:cNvPicPr>
            <a:picLocks noChangeAspect="1"/>
          </p:cNvPicPr>
          <p:nvPr/>
        </p:nvPicPr>
        <p:blipFill>
          <a:blip r:embed="rId3"/>
          <a:stretch>
            <a:fillRect/>
          </a:stretch>
        </p:blipFill>
        <p:spPr>
          <a:xfrm>
            <a:off x="101600" y="2635250"/>
            <a:ext cx="4800600" cy="2197100"/>
          </a:xfrm>
          <a:prstGeom prst="rect">
            <a:avLst/>
          </a:prstGeom>
        </p:spPr>
      </p:pic>
      <p:sp>
        <p:nvSpPr>
          <p:cNvPr id="7" name="TextBox 6">
            <a:extLst>
              <a:ext uri="{FF2B5EF4-FFF2-40B4-BE49-F238E27FC236}">
                <a16:creationId xmlns:a16="http://schemas.microsoft.com/office/drawing/2014/main" id="{C3B59209-789D-9B10-9D43-2516F276FD21}"/>
              </a:ext>
            </a:extLst>
          </p:cNvPr>
          <p:cNvSpPr txBox="1"/>
          <p:nvPr/>
        </p:nvSpPr>
        <p:spPr>
          <a:xfrm>
            <a:off x="5003799" y="3296922"/>
            <a:ext cx="7188202" cy="153151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Here is a simple code snippet in Python to read from a JSON file and create a simple </a:t>
            </a:r>
            <a:r>
              <a:rPr lang="en-CA" sz="1600" b="0" i="0" dirty="0" err="1">
                <a:solidFill>
                  <a:srgbClr val="333333"/>
                </a:solidFill>
                <a:effectLst/>
                <a:latin typeface="OpenSans"/>
              </a:rPr>
              <a:t>DataFrame</a:t>
            </a:r>
            <a:r>
              <a:rPr lang="en-CA" sz="1600" b="0" i="0" dirty="0">
                <a:solidFill>
                  <a:srgbClr val="333333"/>
                </a:solidFill>
                <a:effectLst/>
                <a:latin typeface="OpenSans"/>
              </a:rPr>
              <a:t>.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last step of registering the </a:t>
            </a:r>
            <a:r>
              <a:rPr lang="en-CA" sz="1600" b="0" i="0" dirty="0" err="1">
                <a:solidFill>
                  <a:srgbClr val="333333"/>
                </a:solidFill>
                <a:effectLst/>
                <a:latin typeface="OpenSans"/>
              </a:rPr>
              <a:t>DataFrame</a:t>
            </a:r>
            <a:r>
              <a:rPr lang="en-CA" sz="1600" b="0" i="0" dirty="0">
                <a:solidFill>
                  <a:srgbClr val="333333"/>
                </a:solidFill>
                <a:effectLst/>
                <a:latin typeface="OpenSans"/>
              </a:rPr>
              <a:t> runs SQL queries on this data using Spark SQL.</a:t>
            </a:r>
          </a:p>
        </p:txBody>
      </p:sp>
    </p:spTree>
    <p:extLst>
      <p:ext uri="{BB962C8B-B14F-4D97-AF65-F5344CB8AC3E}">
        <p14:creationId xmlns:p14="http://schemas.microsoft.com/office/powerpoint/2010/main" val="2507799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281A8B-CCE2-CBCB-40FE-9DB27E64FD21}"/>
              </a:ext>
            </a:extLst>
          </p:cNvPr>
          <p:cNvPicPr>
            <a:picLocks noChangeAspect="1"/>
          </p:cNvPicPr>
          <p:nvPr/>
        </p:nvPicPr>
        <p:blipFill>
          <a:blip r:embed="rId2"/>
          <a:stretch>
            <a:fillRect/>
          </a:stretch>
        </p:blipFill>
        <p:spPr>
          <a:xfrm>
            <a:off x="178707" y="93436"/>
            <a:ext cx="4889500" cy="2425700"/>
          </a:xfrm>
          <a:prstGeom prst="rect">
            <a:avLst/>
          </a:prstGeom>
        </p:spPr>
      </p:pic>
      <p:sp>
        <p:nvSpPr>
          <p:cNvPr id="5" name="TextBox 4">
            <a:extLst>
              <a:ext uri="{FF2B5EF4-FFF2-40B4-BE49-F238E27FC236}">
                <a16:creationId xmlns:a16="http://schemas.microsoft.com/office/drawing/2014/main" id="{3038452A-4439-A7BA-B736-7A7DC986B92C}"/>
              </a:ext>
            </a:extLst>
          </p:cNvPr>
          <p:cNvSpPr txBox="1"/>
          <p:nvPr/>
        </p:nvSpPr>
        <p:spPr>
          <a:xfrm>
            <a:off x="4920342" y="659955"/>
            <a:ext cx="7271657" cy="42351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Here you see the input data file in JSON format and the resulting </a:t>
            </a:r>
            <a:r>
              <a:rPr lang="en-CA" sz="1600" b="0" i="0" dirty="0" err="1">
                <a:solidFill>
                  <a:srgbClr val="333333"/>
                </a:solidFill>
                <a:effectLst/>
                <a:latin typeface="OpenSans"/>
              </a:rPr>
              <a:t>DataFrame</a:t>
            </a:r>
            <a:r>
              <a:rPr lang="en-CA" sz="1600" b="0" i="0" dirty="0">
                <a:solidFill>
                  <a:srgbClr val="333333"/>
                </a:solidFill>
                <a:effectLst/>
                <a:latin typeface="OpenSans"/>
              </a:rPr>
              <a:t>.</a:t>
            </a:r>
          </a:p>
        </p:txBody>
      </p:sp>
      <p:pic>
        <p:nvPicPr>
          <p:cNvPr id="6" name="Picture 5">
            <a:extLst>
              <a:ext uri="{FF2B5EF4-FFF2-40B4-BE49-F238E27FC236}">
                <a16:creationId xmlns:a16="http://schemas.microsoft.com/office/drawing/2014/main" id="{4B233B1F-EADE-A511-9014-4CF2D294D9CE}"/>
              </a:ext>
            </a:extLst>
          </p:cNvPr>
          <p:cNvPicPr>
            <a:picLocks noChangeAspect="1"/>
          </p:cNvPicPr>
          <p:nvPr/>
        </p:nvPicPr>
        <p:blipFill>
          <a:blip r:embed="rId3"/>
          <a:stretch>
            <a:fillRect/>
          </a:stretch>
        </p:blipFill>
        <p:spPr>
          <a:xfrm>
            <a:off x="-7258" y="2624364"/>
            <a:ext cx="4927600" cy="2501900"/>
          </a:xfrm>
          <a:prstGeom prst="rect">
            <a:avLst/>
          </a:prstGeom>
        </p:spPr>
      </p:pic>
      <p:sp>
        <p:nvSpPr>
          <p:cNvPr id="8" name="TextBox 7">
            <a:extLst>
              <a:ext uri="{FF2B5EF4-FFF2-40B4-BE49-F238E27FC236}">
                <a16:creationId xmlns:a16="http://schemas.microsoft.com/office/drawing/2014/main" id="{55448E35-D2C6-4DFA-292D-3774FC90BEBE}"/>
              </a:ext>
            </a:extLst>
          </p:cNvPr>
          <p:cNvSpPr txBox="1"/>
          <p:nvPr/>
        </p:nvSpPr>
        <p:spPr>
          <a:xfrm>
            <a:off x="4920341" y="2624364"/>
            <a:ext cx="7151915" cy="232102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err="1">
                <a:solidFill>
                  <a:srgbClr val="333333"/>
                </a:solidFill>
                <a:effectLst/>
                <a:latin typeface="OpenSans"/>
              </a:rPr>
              <a:t>DataFrames</a:t>
            </a:r>
            <a:r>
              <a:rPr lang="en-CA" sz="1400" b="0" i="0" dirty="0">
                <a:solidFill>
                  <a:srgbClr val="333333"/>
                </a:solidFill>
                <a:effectLst/>
                <a:latin typeface="OpenSans"/>
              </a:rPr>
              <a:t> offer many benefits: </a:t>
            </a:r>
          </a:p>
          <a:p>
            <a:pPr marL="285750" indent="-285750" algn="l">
              <a:lnSpc>
                <a:spcPct val="150000"/>
              </a:lnSpc>
              <a:buFont typeface="Arial" panose="020B0604020202020204" pitchFamily="34" charset="0"/>
              <a:buChar char="•"/>
            </a:pPr>
            <a:r>
              <a:rPr lang="en-CA" sz="1400" b="0" i="0" dirty="0" err="1">
                <a:solidFill>
                  <a:srgbClr val="333333"/>
                </a:solidFill>
                <a:effectLst/>
                <a:latin typeface="OpenSans"/>
              </a:rPr>
              <a:t>DataFrames</a:t>
            </a:r>
            <a:r>
              <a:rPr lang="en-CA" sz="1400" b="0" i="0" dirty="0">
                <a:solidFill>
                  <a:srgbClr val="333333"/>
                </a:solidFill>
                <a:effectLst/>
                <a:latin typeface="OpenSans"/>
              </a:rPr>
              <a:t> are highly scalable—from a few kilobytes on a single laptop to petabytes on a large cluster of machines. </a:t>
            </a:r>
          </a:p>
          <a:p>
            <a:pPr marL="285750" indent="-285750" algn="l">
              <a:lnSpc>
                <a:spcPct val="150000"/>
              </a:lnSpc>
              <a:buFont typeface="Arial" panose="020B0604020202020204" pitchFamily="34" charset="0"/>
              <a:buChar char="•"/>
            </a:pPr>
            <a:r>
              <a:rPr lang="en-CA" sz="1400" b="0" i="0" dirty="0" err="1">
                <a:solidFill>
                  <a:srgbClr val="333333"/>
                </a:solidFill>
                <a:effectLst/>
                <a:latin typeface="OpenSans"/>
              </a:rPr>
              <a:t>DataFrames</a:t>
            </a:r>
            <a:r>
              <a:rPr lang="en-CA" sz="1400" b="0" i="0" dirty="0">
                <a:solidFill>
                  <a:srgbClr val="333333"/>
                </a:solidFill>
                <a:effectLst/>
                <a:latin typeface="OpenSans"/>
              </a:rPr>
              <a:t> support a wide array of data formats and storage systems. </a:t>
            </a:r>
          </a:p>
          <a:p>
            <a:pPr marL="285750" indent="-285750" algn="l">
              <a:lnSpc>
                <a:spcPct val="150000"/>
              </a:lnSpc>
              <a:buFont typeface="Arial" panose="020B0604020202020204" pitchFamily="34" charset="0"/>
              <a:buChar char="•"/>
            </a:pPr>
            <a:r>
              <a:rPr lang="en-CA" sz="1400" b="0" i="0" dirty="0" err="1">
                <a:solidFill>
                  <a:srgbClr val="333333"/>
                </a:solidFill>
                <a:effectLst/>
                <a:latin typeface="OpenSans"/>
              </a:rPr>
              <a:t>DataFrames</a:t>
            </a:r>
            <a:r>
              <a:rPr lang="en-CA" sz="1400" b="0" i="0" dirty="0">
                <a:solidFill>
                  <a:srgbClr val="333333"/>
                </a:solidFill>
                <a:effectLst/>
                <a:latin typeface="OpenSans"/>
              </a:rPr>
              <a:t> provide optimization and code generation through a Catalyst optimizer.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Last, </a:t>
            </a:r>
            <a:r>
              <a:rPr lang="en-CA" sz="1400" b="0" i="0" dirty="0" err="1">
                <a:solidFill>
                  <a:srgbClr val="333333"/>
                </a:solidFill>
                <a:effectLst/>
                <a:latin typeface="OpenSans"/>
              </a:rPr>
              <a:t>DataFrames</a:t>
            </a:r>
            <a:r>
              <a:rPr lang="en-CA" sz="1400" b="0" i="0" dirty="0">
                <a:solidFill>
                  <a:srgbClr val="333333"/>
                </a:solidFill>
                <a:effectLst/>
                <a:latin typeface="OpenSans"/>
              </a:rPr>
              <a:t> are developer-friendly, offering integration with most big data tooling via Spark and APIs for Python, Java, Scala, and R. </a:t>
            </a:r>
          </a:p>
        </p:txBody>
      </p:sp>
    </p:spTree>
    <p:extLst>
      <p:ext uri="{BB962C8B-B14F-4D97-AF65-F5344CB8AC3E}">
        <p14:creationId xmlns:p14="http://schemas.microsoft.com/office/powerpoint/2010/main" val="3673734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01800A-6227-08BE-8D91-64930F2ECB14}"/>
              </a:ext>
            </a:extLst>
          </p:cNvPr>
          <p:cNvPicPr>
            <a:picLocks noChangeAspect="1"/>
          </p:cNvPicPr>
          <p:nvPr/>
        </p:nvPicPr>
        <p:blipFill>
          <a:blip r:embed="rId2"/>
          <a:stretch>
            <a:fillRect/>
          </a:stretch>
        </p:blipFill>
        <p:spPr>
          <a:xfrm>
            <a:off x="0" y="130629"/>
            <a:ext cx="4546600" cy="2438400"/>
          </a:xfrm>
          <a:prstGeom prst="rect">
            <a:avLst/>
          </a:prstGeom>
        </p:spPr>
      </p:pic>
      <p:sp>
        <p:nvSpPr>
          <p:cNvPr id="4" name="TextBox 3">
            <a:extLst>
              <a:ext uri="{FF2B5EF4-FFF2-40B4-BE49-F238E27FC236}">
                <a16:creationId xmlns:a16="http://schemas.microsoft.com/office/drawing/2014/main" id="{F8613B2A-4752-938A-A595-0EF32958D391}"/>
              </a:ext>
            </a:extLst>
          </p:cNvPr>
          <p:cNvSpPr txBox="1"/>
          <p:nvPr/>
        </p:nvSpPr>
        <p:spPr>
          <a:xfrm>
            <a:off x="5050971" y="315410"/>
            <a:ext cx="7141029" cy="199785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These code snippets show how to run the same SQL query and the result of those queries using Spark SQL.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All three queries show here achieve the same result of showing the names column from our </a:t>
            </a:r>
            <a:r>
              <a:rPr lang="en-CA" sz="1400" b="0" i="0" dirty="0" err="1">
                <a:solidFill>
                  <a:srgbClr val="333333"/>
                </a:solidFill>
                <a:effectLst/>
                <a:latin typeface="OpenSans"/>
              </a:rPr>
              <a:t>DataFrame</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first query is a more traditional SQL query, while the other two code examples use the </a:t>
            </a:r>
            <a:r>
              <a:rPr lang="en-CA" sz="1400" b="0" i="0" dirty="0" err="1">
                <a:solidFill>
                  <a:srgbClr val="333333"/>
                </a:solidFill>
                <a:effectLst/>
                <a:latin typeface="OpenSans"/>
              </a:rPr>
              <a:t>DataFrame</a:t>
            </a:r>
            <a:r>
              <a:rPr lang="en-CA" sz="1400" b="0" i="0" dirty="0">
                <a:solidFill>
                  <a:srgbClr val="333333"/>
                </a:solidFill>
                <a:effectLst/>
                <a:latin typeface="OpenSans"/>
              </a:rPr>
              <a:t> Python API to perform the same task.</a:t>
            </a:r>
          </a:p>
        </p:txBody>
      </p:sp>
      <p:sp>
        <p:nvSpPr>
          <p:cNvPr id="6" name="TextBox 5">
            <a:extLst>
              <a:ext uri="{FF2B5EF4-FFF2-40B4-BE49-F238E27FC236}">
                <a16:creationId xmlns:a16="http://schemas.microsoft.com/office/drawing/2014/main" id="{F21345E4-1085-3AD9-2003-388A3B434DDB}"/>
              </a:ext>
            </a:extLst>
          </p:cNvPr>
          <p:cNvSpPr txBox="1"/>
          <p:nvPr/>
        </p:nvSpPr>
        <p:spPr>
          <a:xfrm>
            <a:off x="228600" y="2690336"/>
            <a:ext cx="11963400" cy="70519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Similarly, here are two different ways to query the entries in the </a:t>
            </a:r>
            <a:r>
              <a:rPr lang="en-CA" sz="1400" b="0" i="0" dirty="0" err="1">
                <a:solidFill>
                  <a:srgbClr val="333333"/>
                </a:solidFill>
                <a:effectLst/>
                <a:latin typeface="OpenSans"/>
              </a:rPr>
              <a:t>DataFrame</a:t>
            </a:r>
            <a:r>
              <a:rPr lang="en-CA" sz="1400" b="0" i="0" dirty="0">
                <a:solidFill>
                  <a:srgbClr val="333333"/>
                </a:solidFill>
                <a:effectLst/>
                <a:latin typeface="OpenSans"/>
              </a:rPr>
              <a:t> to locate people who are above the age of 21.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first code example is a SQL query, while the second code example uses the </a:t>
            </a:r>
            <a:r>
              <a:rPr lang="en-CA" sz="1400" b="0" i="0" dirty="0" err="1">
                <a:solidFill>
                  <a:srgbClr val="333333"/>
                </a:solidFill>
                <a:effectLst/>
                <a:latin typeface="OpenSans"/>
              </a:rPr>
              <a:t>DataFrame</a:t>
            </a:r>
            <a:r>
              <a:rPr lang="en-CA" sz="1400" b="0" i="0" dirty="0">
                <a:solidFill>
                  <a:srgbClr val="333333"/>
                </a:solidFill>
                <a:effectLst/>
                <a:latin typeface="OpenSans"/>
              </a:rPr>
              <a:t> API.</a:t>
            </a:r>
          </a:p>
        </p:txBody>
      </p:sp>
      <p:pic>
        <p:nvPicPr>
          <p:cNvPr id="7" name="Picture 6">
            <a:extLst>
              <a:ext uri="{FF2B5EF4-FFF2-40B4-BE49-F238E27FC236}">
                <a16:creationId xmlns:a16="http://schemas.microsoft.com/office/drawing/2014/main" id="{F58A9BEA-4027-31BB-B69A-F10F9C64366A}"/>
              </a:ext>
            </a:extLst>
          </p:cNvPr>
          <p:cNvPicPr>
            <a:picLocks noChangeAspect="1"/>
          </p:cNvPicPr>
          <p:nvPr/>
        </p:nvPicPr>
        <p:blipFill>
          <a:blip r:embed="rId3"/>
          <a:stretch>
            <a:fillRect/>
          </a:stretch>
        </p:blipFill>
        <p:spPr>
          <a:xfrm>
            <a:off x="2852058" y="3516836"/>
            <a:ext cx="6368142" cy="2975016"/>
          </a:xfrm>
          <a:prstGeom prst="rect">
            <a:avLst/>
          </a:prstGeom>
        </p:spPr>
      </p:pic>
    </p:spTree>
    <p:extLst>
      <p:ext uri="{BB962C8B-B14F-4D97-AF65-F5344CB8AC3E}">
        <p14:creationId xmlns:p14="http://schemas.microsoft.com/office/powerpoint/2010/main" val="1728152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AE840E-A380-C073-B56A-3A095EEE2514}"/>
              </a:ext>
            </a:extLst>
          </p:cNvPr>
          <p:cNvSpPr txBox="1"/>
          <p:nvPr/>
        </p:nvSpPr>
        <p:spPr>
          <a:xfrm>
            <a:off x="244928" y="255296"/>
            <a:ext cx="11702143" cy="6332759"/>
          </a:xfrm>
          <a:prstGeom prst="rect">
            <a:avLst/>
          </a:prstGeom>
          <a:noFill/>
        </p:spPr>
        <p:txBody>
          <a:bodyPr wrap="square">
            <a:spAutoFit/>
          </a:bodyPr>
          <a:lstStyle/>
          <a:p>
            <a:pPr algn="l">
              <a:lnSpc>
                <a:spcPct val="150000"/>
              </a:lnSpc>
            </a:pPr>
            <a:r>
              <a:rPr lang="en-CA" sz="1600" b="1" i="0" dirty="0">
                <a:solidFill>
                  <a:srgbClr val="1F1F1F"/>
                </a:solidFill>
                <a:effectLst/>
                <a:latin typeface="OpenSans"/>
              </a:rPr>
              <a:t>Summary &amp; Highlights</a:t>
            </a:r>
          </a:p>
          <a:p>
            <a:pPr algn="l">
              <a:lnSpc>
                <a:spcPct val="150000"/>
              </a:lnSpc>
            </a:pPr>
            <a:r>
              <a:rPr lang="en-CA" sz="1600" b="0" i="0" dirty="0">
                <a:solidFill>
                  <a:srgbClr val="1F1F1F"/>
                </a:solidFill>
                <a:effectLst/>
                <a:latin typeface="var(--cds-font-family-source-sans-pro)"/>
              </a:rPr>
              <a:t>In this module, you learned that:</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Spark is an open source in-memory application framework for distributed data processing and iterative analysis on massive data volumes. Both distributed systems and Apache Spark are inherently scalable and fault tolerant. Apache Spark solves the problems encountered with MapReduce by keeping a substantial portion of the data required in-memory, avoiding expensive and time-consuming disk I/O.</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Functional programming follows a declarative programming model that emphasizes “what” instead of “how to” and uses expressions.</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Lambda functions or operators are anonymous functions that enable functional programming. Spark parallelizes computations using the lambda calculus and all functional Spark programs are inherently parallel.</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Resilient distributed datasets, or RDDs, are Spark’s primary data abstraction consisting of a fault-tolerant collection of elements partitioned across the nodes of the cluster, capable of accepting parallel </a:t>
            </a:r>
            <a:r>
              <a:rPr lang="en-CA" sz="1600" b="0" i="0" dirty="0" err="1">
                <a:solidFill>
                  <a:srgbClr val="1F1F1F"/>
                </a:solidFill>
                <a:effectLst/>
                <a:latin typeface="var(--cds-font-family-source-sans-pro)"/>
              </a:rPr>
              <a:t>operations.You</a:t>
            </a:r>
            <a:r>
              <a:rPr lang="en-CA" sz="1600" b="0" i="0" dirty="0">
                <a:solidFill>
                  <a:srgbClr val="1F1F1F"/>
                </a:solidFill>
                <a:effectLst/>
                <a:latin typeface="var(--cds-font-family-source-sans-pro)"/>
              </a:rPr>
              <a:t> can create an RDD using an external or local Hadoop-supported file, from a collection, or from another RDD. RDDs are immutable and always recoverable, providing resilience in Apache Spark RDDs can persist or cache datasets in memory across operations, which speeds iterative operations in Spark.</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Apache Spark architecture consists of components data, compute input, and management. The fault-tolerant Spark Core base engine performs large-scale Big Data worthy parallel and distributed data processing jobs, manages memory, schedules tasks, and houses APIs that define RDDs.</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Spark SQL provides a programming abstraction called </a:t>
            </a:r>
            <a:r>
              <a:rPr lang="en-CA" sz="1600" b="0" i="0" dirty="0" err="1">
                <a:solidFill>
                  <a:srgbClr val="1F1F1F"/>
                </a:solidFill>
                <a:effectLst/>
                <a:latin typeface="var(--cds-font-family-source-sans-pro)"/>
              </a:rPr>
              <a:t>DataFrames</a:t>
            </a:r>
            <a:r>
              <a:rPr lang="en-CA" sz="1600" b="0" i="0" dirty="0">
                <a:solidFill>
                  <a:srgbClr val="1F1F1F"/>
                </a:solidFill>
                <a:effectLst/>
                <a:latin typeface="var(--cds-font-family-source-sans-pro)"/>
              </a:rPr>
              <a:t> and can also act as a distributed SQL query engine. Spark </a:t>
            </a:r>
            <a:r>
              <a:rPr lang="en-CA" sz="1600" b="0" i="0" dirty="0" err="1">
                <a:solidFill>
                  <a:srgbClr val="1F1F1F"/>
                </a:solidFill>
                <a:effectLst/>
                <a:latin typeface="var(--cds-font-family-source-sans-pro)"/>
              </a:rPr>
              <a:t>DataFrames</a:t>
            </a:r>
            <a:r>
              <a:rPr lang="en-CA" sz="1600" b="0" i="0" dirty="0">
                <a:solidFill>
                  <a:srgbClr val="1F1F1F"/>
                </a:solidFill>
                <a:effectLst/>
                <a:latin typeface="var(--cds-font-family-source-sans-pro)"/>
              </a:rPr>
              <a:t> are conceptually equivalent to a table in a relational database or a data frame in R/Python, but with richer optimizations.</a:t>
            </a:r>
          </a:p>
        </p:txBody>
      </p:sp>
    </p:spTree>
    <p:extLst>
      <p:ext uri="{BB962C8B-B14F-4D97-AF65-F5344CB8AC3E}">
        <p14:creationId xmlns:p14="http://schemas.microsoft.com/office/powerpoint/2010/main" val="900601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BEFFEB-7126-137F-5D60-A5970640F8EE}"/>
              </a:ext>
            </a:extLst>
          </p:cNvPr>
          <p:cNvPicPr>
            <a:picLocks noChangeAspect="1"/>
          </p:cNvPicPr>
          <p:nvPr/>
        </p:nvPicPr>
        <p:blipFill>
          <a:blip r:embed="rId2"/>
          <a:stretch>
            <a:fillRect/>
          </a:stretch>
        </p:blipFill>
        <p:spPr>
          <a:xfrm>
            <a:off x="88900" y="0"/>
            <a:ext cx="5003800" cy="2362200"/>
          </a:xfrm>
          <a:prstGeom prst="rect">
            <a:avLst/>
          </a:prstGeom>
        </p:spPr>
      </p:pic>
      <p:sp>
        <p:nvSpPr>
          <p:cNvPr id="4" name="TextBox 3">
            <a:extLst>
              <a:ext uri="{FF2B5EF4-FFF2-40B4-BE49-F238E27FC236}">
                <a16:creationId xmlns:a16="http://schemas.microsoft.com/office/drawing/2014/main" id="{3520AA06-DF96-3175-67F2-12EBF65BCE94}"/>
              </a:ext>
            </a:extLst>
          </p:cNvPr>
          <p:cNvSpPr txBox="1"/>
          <p:nvPr/>
        </p:nvSpPr>
        <p:spPr>
          <a:xfrm>
            <a:off x="5092700" y="463620"/>
            <a:ext cx="7010400" cy="79278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Distributed computing, as the name suggests, is a group of computers or processors working together behind the scenes.</a:t>
            </a:r>
          </a:p>
        </p:txBody>
      </p:sp>
      <p:pic>
        <p:nvPicPr>
          <p:cNvPr id="5" name="Picture 4">
            <a:extLst>
              <a:ext uri="{FF2B5EF4-FFF2-40B4-BE49-F238E27FC236}">
                <a16:creationId xmlns:a16="http://schemas.microsoft.com/office/drawing/2014/main" id="{F10A11C1-DBEB-7F39-ED29-18FF38E78CDD}"/>
              </a:ext>
            </a:extLst>
          </p:cNvPr>
          <p:cNvPicPr>
            <a:picLocks noChangeAspect="1"/>
          </p:cNvPicPr>
          <p:nvPr/>
        </p:nvPicPr>
        <p:blipFill>
          <a:blip r:embed="rId3"/>
          <a:stretch>
            <a:fillRect/>
          </a:stretch>
        </p:blipFill>
        <p:spPr>
          <a:xfrm>
            <a:off x="7035800" y="1952170"/>
            <a:ext cx="5067300" cy="2235200"/>
          </a:xfrm>
          <a:prstGeom prst="rect">
            <a:avLst/>
          </a:prstGeom>
        </p:spPr>
      </p:pic>
      <p:sp>
        <p:nvSpPr>
          <p:cNvPr id="7" name="TextBox 6">
            <a:extLst>
              <a:ext uri="{FF2B5EF4-FFF2-40B4-BE49-F238E27FC236}">
                <a16:creationId xmlns:a16="http://schemas.microsoft.com/office/drawing/2014/main" id="{29E74E64-3BCB-C0FE-4A91-958E3868C879}"/>
              </a:ext>
            </a:extLst>
          </p:cNvPr>
          <p:cNvSpPr txBox="1"/>
          <p:nvPr/>
        </p:nvSpPr>
        <p:spPr>
          <a:xfrm>
            <a:off x="206828" y="2505670"/>
            <a:ext cx="6828971" cy="79278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People often use the terms Distributed computing and Parallel Computing interchangeably, as the two computing types have many similarities.</a:t>
            </a:r>
          </a:p>
        </p:txBody>
      </p:sp>
      <p:pic>
        <p:nvPicPr>
          <p:cNvPr id="8" name="Picture 7">
            <a:extLst>
              <a:ext uri="{FF2B5EF4-FFF2-40B4-BE49-F238E27FC236}">
                <a16:creationId xmlns:a16="http://schemas.microsoft.com/office/drawing/2014/main" id="{4A77A4C4-C512-7EB2-7F51-7633AA09DE54}"/>
              </a:ext>
            </a:extLst>
          </p:cNvPr>
          <p:cNvPicPr>
            <a:picLocks noChangeAspect="1"/>
          </p:cNvPicPr>
          <p:nvPr/>
        </p:nvPicPr>
        <p:blipFill>
          <a:blip r:embed="rId4"/>
          <a:stretch>
            <a:fillRect/>
          </a:stretch>
        </p:blipFill>
        <p:spPr>
          <a:xfrm>
            <a:off x="0" y="4187370"/>
            <a:ext cx="5232400" cy="2552700"/>
          </a:xfrm>
          <a:prstGeom prst="rect">
            <a:avLst/>
          </a:prstGeom>
        </p:spPr>
      </p:pic>
      <p:sp>
        <p:nvSpPr>
          <p:cNvPr id="10" name="TextBox 9">
            <a:extLst>
              <a:ext uri="{FF2B5EF4-FFF2-40B4-BE49-F238E27FC236}">
                <a16:creationId xmlns:a16="http://schemas.microsoft.com/office/drawing/2014/main" id="{F453FCC1-A7B7-9302-9C81-722AB9174E8E}"/>
              </a:ext>
            </a:extLst>
          </p:cNvPr>
          <p:cNvSpPr txBox="1"/>
          <p:nvPr/>
        </p:nvSpPr>
        <p:spPr>
          <a:xfrm>
            <a:off x="5092699" y="4384957"/>
            <a:ext cx="7010399" cy="153144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However, distributed computing and </a:t>
            </a:r>
            <a:r>
              <a:rPr lang="en-CA" sz="1600" b="1" i="0" dirty="0">
                <a:solidFill>
                  <a:srgbClr val="333333"/>
                </a:solidFill>
                <a:effectLst/>
                <a:latin typeface="OpenSans"/>
              </a:rPr>
              <a:t>parallel computing </a:t>
            </a:r>
            <a:r>
              <a:rPr lang="en-CA" sz="1600" b="0" i="0" dirty="0">
                <a:solidFill>
                  <a:srgbClr val="333333"/>
                </a:solidFill>
                <a:effectLst/>
                <a:latin typeface="OpenSans"/>
              </a:rPr>
              <a:t>access memory differently. [</a:t>
            </a:r>
            <a:r>
              <a:rPr lang="en-CA" sz="1600" b="0" i="0" dirty="0">
                <a:solidFill>
                  <a:srgbClr val="333333"/>
                </a:solidFill>
                <a:effectLst/>
                <a:highlight>
                  <a:srgbClr val="FFFF00"/>
                </a:highlight>
                <a:latin typeface="OpenSans"/>
              </a:rPr>
              <a:t>Shared RAM</a:t>
            </a:r>
            <a:r>
              <a:rPr lang="en-CA" sz="1600" b="0" i="0" dirty="0">
                <a:solidFill>
                  <a:srgbClr val="333333"/>
                </a:solidFill>
                <a:effectLst/>
                <a:latin typeface="OpenSans"/>
              </a:rPr>
              <a:t>]</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Typically, parallel computing shares all the memory, while in </a:t>
            </a:r>
            <a:r>
              <a:rPr lang="en-CA" sz="1600" b="1" i="0" dirty="0">
                <a:solidFill>
                  <a:srgbClr val="333333"/>
                </a:solidFill>
                <a:effectLst/>
                <a:latin typeface="OpenSans"/>
              </a:rPr>
              <a:t>distributed computing,</a:t>
            </a:r>
            <a:r>
              <a:rPr lang="en-CA" sz="1600" b="0" i="0" dirty="0">
                <a:solidFill>
                  <a:srgbClr val="333333"/>
                </a:solidFill>
                <a:effectLst/>
                <a:latin typeface="OpenSans"/>
              </a:rPr>
              <a:t> </a:t>
            </a:r>
            <a:r>
              <a:rPr lang="en-CA" sz="1600" b="0" i="0" dirty="0">
                <a:solidFill>
                  <a:srgbClr val="333333"/>
                </a:solidFill>
                <a:effectLst/>
                <a:highlight>
                  <a:srgbClr val="FFFF00"/>
                </a:highlight>
                <a:latin typeface="OpenSans"/>
              </a:rPr>
              <a:t>each processor accesses its own memory/RAM</a:t>
            </a:r>
            <a:r>
              <a:rPr lang="en-CA" sz="1600" b="0" i="0" dirty="0">
                <a:solidFill>
                  <a:srgbClr val="333333"/>
                </a:solidFill>
                <a:effectLst/>
                <a:latin typeface="OpenSans"/>
              </a:rPr>
              <a:t>.</a:t>
            </a:r>
          </a:p>
        </p:txBody>
      </p:sp>
    </p:spTree>
    <p:extLst>
      <p:ext uri="{BB962C8B-B14F-4D97-AF65-F5344CB8AC3E}">
        <p14:creationId xmlns:p14="http://schemas.microsoft.com/office/powerpoint/2010/main" val="2684471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3763C1-5E0E-E554-36BF-181F136CBC52}"/>
              </a:ext>
            </a:extLst>
          </p:cNvPr>
          <p:cNvPicPr>
            <a:picLocks noChangeAspect="1"/>
          </p:cNvPicPr>
          <p:nvPr/>
        </p:nvPicPr>
        <p:blipFill>
          <a:blip r:embed="rId2"/>
          <a:stretch>
            <a:fillRect/>
          </a:stretch>
        </p:blipFill>
        <p:spPr>
          <a:xfrm>
            <a:off x="0" y="0"/>
            <a:ext cx="4864100" cy="2476500"/>
          </a:xfrm>
          <a:prstGeom prst="rect">
            <a:avLst/>
          </a:prstGeom>
        </p:spPr>
      </p:pic>
      <p:sp>
        <p:nvSpPr>
          <p:cNvPr id="4" name="TextBox 3">
            <a:extLst>
              <a:ext uri="{FF2B5EF4-FFF2-40B4-BE49-F238E27FC236}">
                <a16:creationId xmlns:a16="http://schemas.microsoft.com/office/drawing/2014/main" id="{D4948A09-0352-7FD6-1862-6D2B6ECDD565}"/>
              </a:ext>
            </a:extLst>
          </p:cNvPr>
          <p:cNvSpPr txBox="1"/>
          <p:nvPr/>
        </p:nvSpPr>
        <p:spPr>
          <a:xfrm>
            <a:off x="4864100" y="78939"/>
            <a:ext cx="7251700" cy="199791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Let’s look at two top distributed computing benefits: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First, distributed computing offers </a:t>
            </a:r>
            <a:r>
              <a:rPr lang="en-CA" sz="1400" b="1" i="0" dirty="0">
                <a:solidFill>
                  <a:srgbClr val="333333"/>
                </a:solidFill>
                <a:effectLst/>
                <a:latin typeface="OpenSans"/>
              </a:rPr>
              <a:t>scalability and modular growth</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Distributed systems are inherently scalable as they work across multiple machines and </a:t>
            </a:r>
            <a:r>
              <a:rPr lang="en-CA" sz="1400" b="1" i="0" dirty="0">
                <a:solidFill>
                  <a:srgbClr val="333333"/>
                </a:solidFill>
                <a:effectLst/>
                <a:highlight>
                  <a:srgbClr val="FFFF00"/>
                </a:highlight>
                <a:latin typeface="OpenSans"/>
              </a:rPr>
              <a:t>scale horizontally.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user can </a:t>
            </a:r>
            <a:r>
              <a:rPr lang="en-CA" sz="1400" b="0" i="0" u="sng" dirty="0">
                <a:solidFill>
                  <a:srgbClr val="333333"/>
                </a:solidFill>
                <a:effectLst/>
                <a:latin typeface="OpenSans"/>
              </a:rPr>
              <a:t>add additional machines to handle the increasing workload </a:t>
            </a:r>
            <a:r>
              <a:rPr lang="en-CA" sz="1400" b="0" i="0" dirty="0">
                <a:solidFill>
                  <a:srgbClr val="333333"/>
                </a:solidFill>
                <a:effectLst/>
                <a:latin typeface="OpenSans"/>
              </a:rPr>
              <a:t>instead of repeatedly updating a single system, with virtually no cap for scalability.</a:t>
            </a:r>
          </a:p>
        </p:txBody>
      </p:sp>
      <p:pic>
        <p:nvPicPr>
          <p:cNvPr id="5" name="Picture 4">
            <a:extLst>
              <a:ext uri="{FF2B5EF4-FFF2-40B4-BE49-F238E27FC236}">
                <a16:creationId xmlns:a16="http://schemas.microsoft.com/office/drawing/2014/main" id="{876BE664-40A5-8C4B-060E-18AC96024EA9}"/>
              </a:ext>
            </a:extLst>
          </p:cNvPr>
          <p:cNvPicPr>
            <a:picLocks noChangeAspect="1"/>
          </p:cNvPicPr>
          <p:nvPr/>
        </p:nvPicPr>
        <p:blipFill>
          <a:blip r:embed="rId3"/>
          <a:stretch>
            <a:fillRect/>
          </a:stretch>
        </p:blipFill>
        <p:spPr>
          <a:xfrm>
            <a:off x="76200" y="3658774"/>
            <a:ext cx="4617430" cy="2578740"/>
          </a:xfrm>
          <a:prstGeom prst="rect">
            <a:avLst/>
          </a:prstGeom>
        </p:spPr>
      </p:pic>
      <p:sp>
        <p:nvSpPr>
          <p:cNvPr id="7" name="TextBox 6">
            <a:extLst>
              <a:ext uri="{FF2B5EF4-FFF2-40B4-BE49-F238E27FC236}">
                <a16:creationId xmlns:a16="http://schemas.microsoft.com/office/drawing/2014/main" id="{68ACF588-A3F0-3C64-46CA-F1D3F64EFE88}"/>
              </a:ext>
            </a:extLst>
          </p:cNvPr>
          <p:cNvSpPr txBox="1"/>
          <p:nvPr/>
        </p:nvSpPr>
        <p:spPr>
          <a:xfrm>
            <a:off x="4693631" y="3736538"/>
            <a:ext cx="7422170" cy="227017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Second, distributed systems require both </a:t>
            </a:r>
            <a:r>
              <a:rPr lang="en-CA" sz="1600" b="1" i="0" dirty="0">
                <a:solidFill>
                  <a:srgbClr val="333333"/>
                </a:solidFill>
                <a:effectLst/>
                <a:latin typeface="OpenSans"/>
              </a:rPr>
              <a:t>fault tolerance and redundancy</a:t>
            </a:r>
            <a:r>
              <a:rPr lang="en-CA" sz="1600" b="0" i="0" dirty="0">
                <a:solidFill>
                  <a:srgbClr val="333333"/>
                </a:solidFill>
                <a:effectLst/>
                <a:latin typeface="OpenSans"/>
              </a:rPr>
              <a:t> as they use </a:t>
            </a:r>
            <a:r>
              <a:rPr lang="en-CA" sz="1600" b="1" i="0" dirty="0">
                <a:solidFill>
                  <a:srgbClr val="333333"/>
                </a:solidFill>
                <a:effectLst/>
                <a:latin typeface="OpenSans"/>
              </a:rPr>
              <a:t>independent nodes </a:t>
            </a:r>
            <a:r>
              <a:rPr lang="en-CA" sz="1600" b="0" i="0" dirty="0">
                <a:solidFill>
                  <a:srgbClr val="333333"/>
                </a:solidFill>
                <a:effectLst/>
                <a:latin typeface="OpenSans"/>
              </a:rPr>
              <a:t>that could fail.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Distributed computing offers more than fault tolerance.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Distributed computing provides redundancy that enables business continuity.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For example, a business running a cluster of eight machines can continue to function whether a single machine or multiple machines go offline.</a:t>
            </a:r>
          </a:p>
        </p:txBody>
      </p:sp>
    </p:spTree>
    <p:extLst>
      <p:ext uri="{BB962C8B-B14F-4D97-AF65-F5344CB8AC3E}">
        <p14:creationId xmlns:p14="http://schemas.microsoft.com/office/powerpoint/2010/main" val="2161472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CFAC1C-FD13-91B7-4373-0CC7FD30D5D3}"/>
              </a:ext>
            </a:extLst>
          </p:cNvPr>
          <p:cNvPicPr>
            <a:picLocks noChangeAspect="1"/>
          </p:cNvPicPr>
          <p:nvPr/>
        </p:nvPicPr>
        <p:blipFill>
          <a:blip r:embed="rId2"/>
          <a:stretch>
            <a:fillRect/>
          </a:stretch>
        </p:blipFill>
        <p:spPr>
          <a:xfrm>
            <a:off x="0" y="81643"/>
            <a:ext cx="4876800" cy="2514600"/>
          </a:xfrm>
          <a:prstGeom prst="rect">
            <a:avLst/>
          </a:prstGeom>
        </p:spPr>
      </p:pic>
      <p:sp>
        <p:nvSpPr>
          <p:cNvPr id="4" name="TextBox 3">
            <a:extLst>
              <a:ext uri="{FF2B5EF4-FFF2-40B4-BE49-F238E27FC236}">
                <a16:creationId xmlns:a16="http://schemas.microsoft.com/office/drawing/2014/main" id="{8DCDDCE3-9331-AAF8-CB38-339C0B13DD78}"/>
              </a:ext>
            </a:extLst>
          </p:cNvPr>
          <p:cNvSpPr txBox="1"/>
          <p:nvPr/>
        </p:nvSpPr>
        <p:spPr>
          <a:xfrm>
            <a:off x="4876800" y="323281"/>
            <a:ext cx="7195457" cy="190084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 checks the boxes for all the benefits of distributed computing.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 supports a computing framework for </a:t>
            </a:r>
            <a:r>
              <a:rPr lang="en-CA" sz="1600" b="1" i="0" dirty="0">
                <a:solidFill>
                  <a:srgbClr val="333333"/>
                </a:solidFill>
                <a:effectLst/>
                <a:latin typeface="OpenSans"/>
              </a:rPr>
              <a:t>large-scale data processing and analysis.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 also provides </a:t>
            </a:r>
            <a:r>
              <a:rPr lang="en-CA" sz="1600" b="1" i="0" dirty="0">
                <a:solidFill>
                  <a:srgbClr val="333333"/>
                </a:solidFill>
                <a:effectLst/>
                <a:latin typeface="OpenSans"/>
              </a:rPr>
              <a:t>parallel distributed data processing capabilities</a:t>
            </a:r>
            <a:r>
              <a:rPr lang="en-CA" sz="1600" b="0" i="0" dirty="0">
                <a:solidFill>
                  <a:srgbClr val="333333"/>
                </a:solidFill>
                <a:effectLst/>
                <a:latin typeface="OpenSans"/>
              </a:rPr>
              <a:t>, </a:t>
            </a:r>
            <a:r>
              <a:rPr lang="en-CA" sz="1600" b="0" i="0" u="sng" dirty="0">
                <a:solidFill>
                  <a:srgbClr val="333333"/>
                </a:solidFill>
                <a:effectLst/>
                <a:latin typeface="OpenSans"/>
              </a:rPr>
              <a:t>scalability, and fault-tolerance </a:t>
            </a:r>
            <a:r>
              <a:rPr lang="en-CA" sz="1600" b="0" i="0" dirty="0">
                <a:solidFill>
                  <a:srgbClr val="333333"/>
                </a:solidFill>
                <a:effectLst/>
                <a:latin typeface="OpenSans"/>
              </a:rPr>
              <a:t>on commodity hardware.</a:t>
            </a:r>
          </a:p>
        </p:txBody>
      </p:sp>
      <p:pic>
        <p:nvPicPr>
          <p:cNvPr id="5" name="Picture 4">
            <a:extLst>
              <a:ext uri="{FF2B5EF4-FFF2-40B4-BE49-F238E27FC236}">
                <a16:creationId xmlns:a16="http://schemas.microsoft.com/office/drawing/2014/main" id="{BFC8FBB8-A9E6-D1BD-0147-224BC3EBDFBF}"/>
              </a:ext>
            </a:extLst>
          </p:cNvPr>
          <p:cNvPicPr>
            <a:picLocks noChangeAspect="1"/>
          </p:cNvPicPr>
          <p:nvPr/>
        </p:nvPicPr>
        <p:blipFill>
          <a:blip r:embed="rId3"/>
          <a:stretch>
            <a:fillRect/>
          </a:stretch>
        </p:blipFill>
        <p:spPr>
          <a:xfrm>
            <a:off x="0" y="2904672"/>
            <a:ext cx="4775200" cy="2463800"/>
          </a:xfrm>
          <a:prstGeom prst="rect">
            <a:avLst/>
          </a:prstGeom>
        </p:spPr>
      </p:pic>
      <p:sp>
        <p:nvSpPr>
          <p:cNvPr id="7" name="TextBox 6">
            <a:extLst>
              <a:ext uri="{FF2B5EF4-FFF2-40B4-BE49-F238E27FC236}">
                <a16:creationId xmlns:a16="http://schemas.microsoft.com/office/drawing/2014/main" id="{23E7FB20-E7FC-6CB5-9223-F3B1F085D552}"/>
              </a:ext>
            </a:extLst>
          </p:cNvPr>
          <p:cNvSpPr txBox="1"/>
          <p:nvPr/>
        </p:nvSpPr>
        <p:spPr>
          <a:xfrm>
            <a:off x="4740728" y="3426344"/>
            <a:ext cx="7467600" cy="116217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 provides in-memory processing and creates a comprehensive, unified framework to manage big data processing.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 enables programming flexibility with easy-to-use Python, Scala, and Java APIs.</a:t>
            </a:r>
          </a:p>
        </p:txBody>
      </p:sp>
    </p:spTree>
    <p:extLst>
      <p:ext uri="{BB962C8B-B14F-4D97-AF65-F5344CB8AC3E}">
        <p14:creationId xmlns:p14="http://schemas.microsoft.com/office/powerpoint/2010/main" val="728798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FBF342-0C20-4411-6B79-17E3A32BDA08}"/>
              </a:ext>
            </a:extLst>
          </p:cNvPr>
          <p:cNvPicPr>
            <a:picLocks noChangeAspect="1"/>
          </p:cNvPicPr>
          <p:nvPr/>
        </p:nvPicPr>
        <p:blipFill>
          <a:blip r:embed="rId2"/>
          <a:stretch>
            <a:fillRect/>
          </a:stretch>
        </p:blipFill>
        <p:spPr>
          <a:xfrm>
            <a:off x="0" y="78921"/>
            <a:ext cx="8164286" cy="3735161"/>
          </a:xfrm>
          <a:prstGeom prst="rect">
            <a:avLst/>
          </a:prstGeom>
        </p:spPr>
      </p:pic>
      <p:sp>
        <p:nvSpPr>
          <p:cNvPr id="4" name="TextBox 3">
            <a:extLst>
              <a:ext uri="{FF2B5EF4-FFF2-40B4-BE49-F238E27FC236}">
                <a16:creationId xmlns:a16="http://schemas.microsoft.com/office/drawing/2014/main" id="{BF5B0ACA-EE3D-BD4B-81DE-82B02EB91EC1}"/>
              </a:ext>
            </a:extLst>
          </p:cNvPr>
          <p:cNvSpPr txBox="1"/>
          <p:nvPr/>
        </p:nvSpPr>
        <p:spPr>
          <a:xfrm>
            <a:off x="8164286" y="192175"/>
            <a:ext cx="4027714" cy="263950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How does Apache Spark compare to more traditional big data tools like MapReduce?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 </a:t>
            </a:r>
            <a:r>
              <a:rPr lang="en-CA" sz="1600" b="1" i="0" dirty="0">
                <a:solidFill>
                  <a:srgbClr val="333333"/>
                </a:solidFill>
                <a:effectLst/>
                <a:latin typeface="OpenSans"/>
              </a:rPr>
              <a:t>traditional MapReduce </a:t>
            </a:r>
            <a:r>
              <a:rPr lang="en-CA" sz="1600" b="0" i="0" dirty="0">
                <a:solidFill>
                  <a:srgbClr val="333333"/>
                </a:solidFill>
                <a:effectLst/>
                <a:latin typeface="OpenSans"/>
              </a:rPr>
              <a:t>job </a:t>
            </a:r>
            <a:r>
              <a:rPr lang="en-CA" sz="1600" b="1" i="0" dirty="0">
                <a:solidFill>
                  <a:srgbClr val="333333"/>
                </a:solidFill>
                <a:effectLst/>
                <a:latin typeface="OpenSans"/>
              </a:rPr>
              <a:t>creates iterations </a:t>
            </a:r>
            <a:r>
              <a:rPr lang="en-CA" sz="1600" b="0" i="0" dirty="0">
                <a:solidFill>
                  <a:srgbClr val="333333"/>
                </a:solidFill>
                <a:effectLst/>
                <a:latin typeface="OpenSans"/>
              </a:rPr>
              <a:t>that </a:t>
            </a:r>
            <a:r>
              <a:rPr lang="en-CA" sz="1600" b="0" i="0" dirty="0">
                <a:solidFill>
                  <a:srgbClr val="333333"/>
                </a:solidFill>
                <a:effectLst/>
                <a:highlight>
                  <a:srgbClr val="FFFF00"/>
                </a:highlight>
                <a:latin typeface="OpenSans"/>
              </a:rPr>
              <a:t>require reads and writ</a:t>
            </a:r>
            <a:r>
              <a:rPr lang="en-CA" sz="1600" b="0" i="0" dirty="0">
                <a:solidFill>
                  <a:srgbClr val="333333"/>
                </a:solidFill>
                <a:effectLst/>
                <a:latin typeface="OpenSans"/>
              </a:rPr>
              <a:t>es to disk or HDFS.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These reads and writes are usually </a:t>
            </a:r>
            <a:r>
              <a:rPr lang="en-CA" sz="1600" b="1" i="0" dirty="0">
                <a:solidFill>
                  <a:srgbClr val="333333"/>
                </a:solidFill>
                <a:effectLst/>
                <a:latin typeface="OpenSans"/>
              </a:rPr>
              <a:t>time-consuming and expensive.</a:t>
            </a:r>
          </a:p>
        </p:txBody>
      </p:sp>
      <p:pic>
        <p:nvPicPr>
          <p:cNvPr id="5" name="Picture 4">
            <a:extLst>
              <a:ext uri="{FF2B5EF4-FFF2-40B4-BE49-F238E27FC236}">
                <a16:creationId xmlns:a16="http://schemas.microsoft.com/office/drawing/2014/main" id="{BB746D93-A480-5DB2-A17B-0CDBFFFD82EA}"/>
              </a:ext>
            </a:extLst>
          </p:cNvPr>
          <p:cNvPicPr>
            <a:picLocks noChangeAspect="1"/>
          </p:cNvPicPr>
          <p:nvPr/>
        </p:nvPicPr>
        <p:blipFill>
          <a:blip r:embed="rId3"/>
          <a:stretch>
            <a:fillRect/>
          </a:stretch>
        </p:blipFill>
        <p:spPr>
          <a:xfrm>
            <a:off x="5725884" y="3429000"/>
            <a:ext cx="6357257" cy="2602736"/>
          </a:xfrm>
          <a:prstGeom prst="rect">
            <a:avLst/>
          </a:prstGeom>
        </p:spPr>
      </p:pic>
      <p:sp>
        <p:nvSpPr>
          <p:cNvPr id="7" name="TextBox 6">
            <a:extLst>
              <a:ext uri="{FF2B5EF4-FFF2-40B4-BE49-F238E27FC236}">
                <a16:creationId xmlns:a16="http://schemas.microsoft.com/office/drawing/2014/main" id="{8038D0F4-2778-B30D-B5ED-FE4B16EAE05C}"/>
              </a:ext>
            </a:extLst>
          </p:cNvPr>
          <p:cNvSpPr txBox="1"/>
          <p:nvPr/>
        </p:nvSpPr>
        <p:spPr>
          <a:xfrm>
            <a:off x="0" y="3814082"/>
            <a:ext cx="5976257" cy="153151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Apache Spark </a:t>
            </a:r>
            <a:r>
              <a:rPr lang="en-CA" sz="1600" b="0" i="0" dirty="0">
                <a:solidFill>
                  <a:srgbClr val="333333"/>
                </a:solidFill>
                <a:effectLst/>
                <a:highlight>
                  <a:srgbClr val="FFFF00"/>
                </a:highlight>
                <a:latin typeface="OpenSans"/>
              </a:rPr>
              <a:t>solves the read/write problems </a:t>
            </a:r>
            <a:r>
              <a:rPr lang="en-CA" sz="1600" b="0" i="0" dirty="0">
                <a:solidFill>
                  <a:srgbClr val="333333"/>
                </a:solidFill>
                <a:effectLst/>
                <a:latin typeface="OpenSans"/>
              </a:rPr>
              <a:t>encountered with MapReduce by </a:t>
            </a:r>
            <a:r>
              <a:rPr lang="en-CA" sz="1600" b="1" i="0" dirty="0">
                <a:solidFill>
                  <a:srgbClr val="333333"/>
                </a:solidFill>
                <a:effectLst/>
                <a:latin typeface="OpenSans"/>
              </a:rPr>
              <a:t>keeping</a:t>
            </a:r>
            <a:r>
              <a:rPr lang="en-CA" sz="1600" b="0" i="0" dirty="0">
                <a:solidFill>
                  <a:srgbClr val="333333"/>
                </a:solidFill>
                <a:effectLst/>
                <a:latin typeface="OpenSans"/>
              </a:rPr>
              <a:t> much of the </a:t>
            </a:r>
            <a:r>
              <a:rPr lang="en-CA" sz="1600" b="1" i="0" dirty="0">
                <a:solidFill>
                  <a:srgbClr val="333333"/>
                </a:solidFill>
                <a:effectLst/>
                <a:latin typeface="OpenSans"/>
              </a:rPr>
              <a:t>data required in-memory</a:t>
            </a:r>
            <a:r>
              <a:rPr lang="en-CA" sz="1600" b="0" i="0" dirty="0">
                <a:solidFill>
                  <a:srgbClr val="333333"/>
                </a:solidFill>
                <a:effectLst/>
                <a:latin typeface="OpenSans"/>
              </a:rPr>
              <a:t> and </a:t>
            </a:r>
            <a:r>
              <a:rPr lang="en-CA" sz="1600" b="1" i="0" dirty="0">
                <a:solidFill>
                  <a:srgbClr val="333333"/>
                </a:solidFill>
                <a:effectLst/>
                <a:latin typeface="OpenSans"/>
              </a:rPr>
              <a:t>avoiding expensive disk I/O,</a:t>
            </a:r>
            <a:r>
              <a:rPr lang="en-CA" sz="1600" b="0" i="0" dirty="0">
                <a:solidFill>
                  <a:srgbClr val="333333"/>
                </a:solidFill>
                <a:effectLst/>
                <a:latin typeface="OpenSans"/>
              </a:rPr>
              <a:t> thus reducing the overall time by orders of magnitude.</a:t>
            </a:r>
          </a:p>
        </p:txBody>
      </p:sp>
    </p:spTree>
    <p:extLst>
      <p:ext uri="{BB962C8B-B14F-4D97-AF65-F5344CB8AC3E}">
        <p14:creationId xmlns:p14="http://schemas.microsoft.com/office/powerpoint/2010/main" val="507180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0CD790-B29C-5047-9125-B35DE0EA4857}"/>
              </a:ext>
            </a:extLst>
          </p:cNvPr>
          <p:cNvPicPr>
            <a:picLocks noChangeAspect="1"/>
          </p:cNvPicPr>
          <p:nvPr/>
        </p:nvPicPr>
        <p:blipFill>
          <a:blip r:embed="rId2"/>
          <a:stretch>
            <a:fillRect/>
          </a:stretch>
        </p:blipFill>
        <p:spPr>
          <a:xfrm>
            <a:off x="136979" y="108857"/>
            <a:ext cx="5016500" cy="2438400"/>
          </a:xfrm>
          <a:prstGeom prst="rect">
            <a:avLst/>
          </a:prstGeom>
        </p:spPr>
      </p:pic>
      <p:sp>
        <p:nvSpPr>
          <p:cNvPr id="4" name="TextBox 3">
            <a:extLst>
              <a:ext uri="{FF2B5EF4-FFF2-40B4-BE49-F238E27FC236}">
                <a16:creationId xmlns:a16="http://schemas.microsoft.com/office/drawing/2014/main" id="{2AA4EB30-2E2B-6DE5-778D-C6A5DD515214}"/>
              </a:ext>
            </a:extLst>
          </p:cNvPr>
          <p:cNvSpPr txBox="1"/>
          <p:nvPr/>
        </p:nvSpPr>
        <p:spPr>
          <a:xfrm>
            <a:off x="5377543" y="0"/>
            <a:ext cx="6677478" cy="227017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 provides big data solutions for both data engineering problems and data science challenges.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Data engineers use Spark tools, including the core Spark engine, clusters and executors and their management, </a:t>
            </a:r>
            <a:r>
              <a:rPr lang="en-CA" sz="1600" b="0" i="0" dirty="0" err="1">
                <a:solidFill>
                  <a:srgbClr val="333333"/>
                </a:solidFill>
                <a:effectLst/>
                <a:latin typeface="OpenSans"/>
              </a:rPr>
              <a:t>SparkSQL</a:t>
            </a:r>
            <a:r>
              <a:rPr lang="en-CA" sz="1600" b="0" i="0" dirty="0">
                <a:solidFill>
                  <a:srgbClr val="333333"/>
                </a:solidFill>
                <a:effectLst/>
                <a:latin typeface="OpenSans"/>
              </a:rPr>
              <a:t> and </a:t>
            </a:r>
            <a:r>
              <a:rPr lang="en-CA" sz="1600" b="0" i="0" dirty="0" err="1">
                <a:solidFill>
                  <a:srgbClr val="333333"/>
                </a:solidFill>
                <a:effectLst/>
                <a:latin typeface="OpenSans"/>
              </a:rPr>
              <a:t>DataFrames</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Additionally, Spark also supports Data Science and Machine learning through libraries such as </a:t>
            </a:r>
            <a:r>
              <a:rPr lang="en-CA" sz="1600" b="0" i="0" dirty="0" err="1">
                <a:solidFill>
                  <a:srgbClr val="333333"/>
                </a:solidFill>
                <a:effectLst/>
                <a:latin typeface="OpenSans"/>
              </a:rPr>
              <a:t>SparkML</a:t>
            </a:r>
            <a:r>
              <a:rPr lang="en-CA" sz="1600" b="0" i="0" dirty="0">
                <a:solidFill>
                  <a:srgbClr val="333333"/>
                </a:solidFill>
                <a:effectLst/>
                <a:latin typeface="OpenSans"/>
              </a:rPr>
              <a:t> and Streaming.</a:t>
            </a:r>
          </a:p>
        </p:txBody>
      </p:sp>
      <p:pic>
        <p:nvPicPr>
          <p:cNvPr id="5" name="Picture 4">
            <a:extLst>
              <a:ext uri="{FF2B5EF4-FFF2-40B4-BE49-F238E27FC236}">
                <a16:creationId xmlns:a16="http://schemas.microsoft.com/office/drawing/2014/main" id="{A994DEF7-556F-C50C-31AB-D631D06758A0}"/>
              </a:ext>
            </a:extLst>
          </p:cNvPr>
          <p:cNvPicPr>
            <a:picLocks noChangeAspect="1"/>
          </p:cNvPicPr>
          <p:nvPr/>
        </p:nvPicPr>
        <p:blipFill>
          <a:blip r:embed="rId3"/>
          <a:stretch>
            <a:fillRect/>
          </a:stretch>
        </p:blipFill>
        <p:spPr>
          <a:xfrm>
            <a:off x="2962728" y="3240296"/>
            <a:ext cx="6932385" cy="3378218"/>
          </a:xfrm>
          <a:prstGeom prst="rect">
            <a:avLst/>
          </a:prstGeom>
        </p:spPr>
      </p:pic>
    </p:spTree>
    <p:extLst>
      <p:ext uri="{BB962C8B-B14F-4D97-AF65-F5344CB8AC3E}">
        <p14:creationId xmlns:p14="http://schemas.microsoft.com/office/powerpoint/2010/main" val="19871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66665D-E76A-643D-5D76-E3F8FBB2E034}"/>
              </a:ext>
            </a:extLst>
          </p:cNvPr>
          <p:cNvSpPr txBox="1"/>
          <p:nvPr/>
        </p:nvSpPr>
        <p:spPr>
          <a:xfrm>
            <a:off x="228600" y="218106"/>
            <a:ext cx="6096000" cy="400110"/>
          </a:xfrm>
          <a:prstGeom prst="rect">
            <a:avLst/>
          </a:prstGeom>
          <a:noFill/>
        </p:spPr>
        <p:txBody>
          <a:bodyPr wrap="square">
            <a:spAutoFit/>
          </a:bodyPr>
          <a:lstStyle/>
          <a:p>
            <a:pPr algn="l"/>
            <a:r>
              <a:rPr lang="en-CA" sz="2000" b="1" i="0" u="sng" dirty="0">
                <a:effectLst/>
              </a:rPr>
              <a:t>Functional Programming Basics</a:t>
            </a:r>
          </a:p>
        </p:txBody>
      </p:sp>
      <p:sp>
        <p:nvSpPr>
          <p:cNvPr id="5" name="TextBox 4">
            <a:extLst>
              <a:ext uri="{FF2B5EF4-FFF2-40B4-BE49-F238E27FC236}">
                <a16:creationId xmlns:a16="http://schemas.microsoft.com/office/drawing/2014/main" id="{E75CE474-29B7-72F0-204D-C95F523E681E}"/>
              </a:ext>
            </a:extLst>
          </p:cNvPr>
          <p:cNvSpPr txBox="1"/>
          <p:nvPr/>
        </p:nvSpPr>
        <p:spPr>
          <a:xfrm>
            <a:off x="3886200" y="0"/>
            <a:ext cx="6096000" cy="861774"/>
          </a:xfrm>
          <a:prstGeom prst="rect">
            <a:avLst/>
          </a:prstGeom>
          <a:noFill/>
        </p:spPr>
        <p:txBody>
          <a:bodyPr wrap="square">
            <a:spAutoFit/>
          </a:bodyPr>
          <a:lstStyle/>
          <a:p>
            <a:pPr marL="285750" indent="-285750" algn="l">
              <a:buFont typeface="Wingdings" pitchFamily="2" charset="2"/>
              <a:buChar char="q"/>
            </a:pPr>
            <a:r>
              <a:rPr lang="en-CA" sz="1600" b="0" i="0" dirty="0">
                <a:solidFill>
                  <a:srgbClr val="333333"/>
                </a:solidFill>
                <a:effectLst/>
                <a:latin typeface="OpenSans"/>
              </a:rPr>
              <a:t>Explain the term functional programming, </a:t>
            </a:r>
          </a:p>
          <a:p>
            <a:pPr marL="285750" indent="-285750" algn="l">
              <a:buFont typeface="Wingdings" pitchFamily="2" charset="2"/>
              <a:buChar char="q"/>
            </a:pPr>
            <a:r>
              <a:rPr lang="en-CA" sz="1600" b="0" i="0" dirty="0">
                <a:solidFill>
                  <a:srgbClr val="333333"/>
                </a:solidFill>
                <a:effectLst/>
                <a:latin typeface="OpenSans"/>
              </a:rPr>
              <a:t>explain Lambda functions, </a:t>
            </a:r>
          </a:p>
          <a:p>
            <a:pPr marL="285750" indent="-285750" algn="l">
              <a:buFont typeface="Wingdings" pitchFamily="2" charset="2"/>
              <a:buChar char="q"/>
            </a:pPr>
            <a:r>
              <a:rPr lang="en-CA" sz="1600" b="0" i="0" dirty="0">
                <a:solidFill>
                  <a:srgbClr val="333333"/>
                </a:solidFill>
                <a:effectLst/>
                <a:latin typeface="OpenSans"/>
              </a:rPr>
              <a:t>relate functional programming with Apache Spark. </a:t>
            </a:r>
          </a:p>
        </p:txBody>
      </p:sp>
      <p:pic>
        <p:nvPicPr>
          <p:cNvPr id="7" name="Picture 6">
            <a:extLst>
              <a:ext uri="{FF2B5EF4-FFF2-40B4-BE49-F238E27FC236}">
                <a16:creationId xmlns:a16="http://schemas.microsoft.com/office/drawing/2014/main" id="{938FE926-07CF-6CDA-47F2-D970DCEA970B}"/>
              </a:ext>
            </a:extLst>
          </p:cNvPr>
          <p:cNvPicPr>
            <a:picLocks noChangeAspect="1"/>
          </p:cNvPicPr>
          <p:nvPr/>
        </p:nvPicPr>
        <p:blipFill>
          <a:blip r:embed="rId2"/>
          <a:stretch>
            <a:fillRect/>
          </a:stretch>
        </p:blipFill>
        <p:spPr>
          <a:xfrm>
            <a:off x="0" y="1322614"/>
            <a:ext cx="4648200" cy="1600200"/>
          </a:xfrm>
          <a:prstGeom prst="rect">
            <a:avLst/>
          </a:prstGeom>
        </p:spPr>
      </p:pic>
      <p:sp>
        <p:nvSpPr>
          <p:cNvPr id="9" name="TextBox 8">
            <a:extLst>
              <a:ext uri="{FF2B5EF4-FFF2-40B4-BE49-F238E27FC236}">
                <a16:creationId xmlns:a16="http://schemas.microsoft.com/office/drawing/2014/main" id="{825F33B7-9BB2-C4A4-B4FD-30FB59986D28}"/>
              </a:ext>
            </a:extLst>
          </p:cNvPr>
          <p:cNvSpPr txBox="1"/>
          <p:nvPr/>
        </p:nvSpPr>
        <p:spPr>
          <a:xfrm>
            <a:off x="4648200" y="1002310"/>
            <a:ext cx="7413171" cy="329038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 what is Functional Programming? Functional Programming, or FP, is a style of programming that follows the mathematical function format.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Think of an algebra class with the f of x notation.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notation is declarative in nature as opposed to being imperative.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By declarative, we mean that the emphasis of the code or program is on the “what” of the solution as opposed to the “how to” of the solution.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Declarative syntax abstracts out the implementation details and only emphasizes on the final output, restated, “the what.”</a:t>
            </a: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We use expressions in functional programming, like the expression f of x as mentioned earlier. </a:t>
            </a:r>
            <a:r>
              <a:rPr lang="en-CA" sz="1400" b="0" i="0" dirty="0">
                <a:solidFill>
                  <a:srgbClr val="333333"/>
                </a:solidFill>
                <a:effectLst/>
                <a:latin typeface="OpenSans"/>
              </a:rPr>
              <a:t> </a:t>
            </a:r>
          </a:p>
        </p:txBody>
      </p:sp>
    </p:spTree>
    <p:extLst>
      <p:ext uri="{BB962C8B-B14F-4D97-AF65-F5344CB8AC3E}">
        <p14:creationId xmlns:p14="http://schemas.microsoft.com/office/powerpoint/2010/main" val="3150611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55A49F-D3B3-9D4C-4EC7-C4983CBF1023}"/>
              </a:ext>
            </a:extLst>
          </p:cNvPr>
          <p:cNvPicPr>
            <a:picLocks noChangeAspect="1"/>
          </p:cNvPicPr>
          <p:nvPr/>
        </p:nvPicPr>
        <p:blipFill>
          <a:blip r:embed="rId2"/>
          <a:stretch>
            <a:fillRect/>
          </a:stretch>
        </p:blipFill>
        <p:spPr>
          <a:xfrm>
            <a:off x="133350" y="188685"/>
            <a:ext cx="4762500" cy="2235200"/>
          </a:xfrm>
          <a:prstGeom prst="rect">
            <a:avLst/>
          </a:prstGeom>
        </p:spPr>
      </p:pic>
      <p:sp>
        <p:nvSpPr>
          <p:cNvPr id="4" name="TextBox 3">
            <a:extLst>
              <a:ext uri="{FF2B5EF4-FFF2-40B4-BE49-F238E27FC236}">
                <a16:creationId xmlns:a16="http://schemas.microsoft.com/office/drawing/2014/main" id="{12429334-0B9E-F3AA-9A19-6B36A512E304}"/>
              </a:ext>
            </a:extLst>
          </p:cNvPr>
          <p:cNvSpPr txBox="1"/>
          <p:nvPr/>
        </p:nvSpPr>
        <p:spPr>
          <a:xfrm>
            <a:off x="4895850" y="0"/>
            <a:ext cx="7296150" cy="232102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Historically, </a:t>
            </a:r>
            <a:r>
              <a:rPr lang="en-CA" sz="1400" b="0" i="0" dirty="0" err="1">
                <a:solidFill>
                  <a:srgbClr val="333333"/>
                </a:solidFill>
                <a:effectLst/>
                <a:latin typeface="OpenSans"/>
              </a:rPr>
              <a:t>LISt</a:t>
            </a:r>
            <a:r>
              <a:rPr lang="en-CA" sz="1400" b="0" i="0" dirty="0">
                <a:solidFill>
                  <a:srgbClr val="333333"/>
                </a:solidFill>
                <a:effectLst/>
                <a:latin typeface="OpenSans"/>
              </a:rPr>
              <a:t> Processing Language, known as LISP, was the first functional programming language, starting in the 1950s. But today there are many functional programming language options including Scala, Python, R, and Java.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Scala is the most recent representative in this family of programming languages.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Apache Spark is written mainly in Scala, which treats functions as first-class citizens.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Functions in Scala can be passed as arguments to other functions, returned by other functions, and used as variables. </a:t>
            </a:r>
          </a:p>
        </p:txBody>
      </p:sp>
      <p:pic>
        <p:nvPicPr>
          <p:cNvPr id="5" name="Picture 4">
            <a:extLst>
              <a:ext uri="{FF2B5EF4-FFF2-40B4-BE49-F238E27FC236}">
                <a16:creationId xmlns:a16="http://schemas.microsoft.com/office/drawing/2014/main" id="{26486F6D-2490-362D-93C6-A80D9A990282}"/>
              </a:ext>
            </a:extLst>
          </p:cNvPr>
          <p:cNvPicPr>
            <a:picLocks noChangeAspect="1"/>
          </p:cNvPicPr>
          <p:nvPr/>
        </p:nvPicPr>
        <p:blipFill>
          <a:blip r:embed="rId3"/>
          <a:stretch>
            <a:fillRect/>
          </a:stretch>
        </p:blipFill>
        <p:spPr>
          <a:xfrm>
            <a:off x="242207" y="2541095"/>
            <a:ext cx="7585813" cy="3900715"/>
          </a:xfrm>
          <a:prstGeom prst="rect">
            <a:avLst/>
          </a:prstGeom>
        </p:spPr>
      </p:pic>
      <p:sp>
        <p:nvSpPr>
          <p:cNvPr id="7" name="TextBox 6">
            <a:extLst>
              <a:ext uri="{FF2B5EF4-FFF2-40B4-BE49-F238E27FC236}">
                <a16:creationId xmlns:a16="http://schemas.microsoft.com/office/drawing/2014/main" id="{05EDED17-DAFB-B992-4510-0A6B748A3143}"/>
              </a:ext>
            </a:extLst>
          </p:cNvPr>
          <p:cNvSpPr txBox="1"/>
          <p:nvPr/>
        </p:nvSpPr>
        <p:spPr>
          <a:xfrm>
            <a:off x="7445828" y="2955782"/>
            <a:ext cx="4746171"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Here is a simple example of a functional program that increments a number by one.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We define the function f of x equal to x +1.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We can then apply this function to a list of size four as shown in the figure, and the program increments every element in the list by one.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That's the advantage of using functional programming. You can directly apply functions to an entire list or array! </a:t>
            </a:r>
          </a:p>
        </p:txBody>
      </p:sp>
    </p:spTree>
    <p:extLst>
      <p:ext uri="{BB962C8B-B14F-4D97-AF65-F5344CB8AC3E}">
        <p14:creationId xmlns:p14="http://schemas.microsoft.com/office/powerpoint/2010/main" val="3179653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64127</TotalTime>
  <Words>3441</Words>
  <Application>Microsoft Macintosh PowerPoint</Application>
  <PresentationFormat>Widescreen</PresentationFormat>
  <Paragraphs>203</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OpenSans</vt:lpstr>
      <vt:lpstr>Source Sans Pro</vt:lpstr>
      <vt:lpstr>var(--cds-font-family-source-sans-pro)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 Shah</dc:creator>
  <cp:lastModifiedBy>Smit Shah</cp:lastModifiedBy>
  <cp:revision>125</cp:revision>
  <cp:lastPrinted>2023-06-12T00:42:47Z</cp:lastPrinted>
  <dcterms:created xsi:type="dcterms:W3CDTF">2023-05-06T23:06:08Z</dcterms:created>
  <dcterms:modified xsi:type="dcterms:W3CDTF">2023-07-22T18:50:44Z</dcterms:modified>
</cp:coreProperties>
</file>